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9" r:id="rId11"/>
    <p:sldId id="268" r:id="rId12"/>
    <p:sldId id="266" r:id="rId13"/>
    <p:sldId id="267" r:id="rId14"/>
    <p:sldId id="284" r:id="rId15"/>
  </p:sldIdLst>
  <p:sldSz cx="18288000" cy="10287000"/>
  <p:notesSz cx="6858000" cy="9144000"/>
  <p:embeddedFontLst>
    <p:embeddedFont>
      <p:font typeface="Abril Fatface" panose="02000503000000020003" pitchFamily="2" charset="0"/>
      <p:regular r:id="rId16"/>
    </p:embeddedFont>
    <p:embeddedFont>
      <p:font typeface="Arimo" panose="020B0604020202020204" charset="0"/>
      <p:regular r:id="rId17"/>
    </p:embeddedFont>
    <p:embeddedFont>
      <p:font typeface="Arimo Bold" panose="020B0604020202020204" charset="0"/>
      <p:regular r:id="rId18"/>
      <p:bold r:id="rId19"/>
    </p:embeddedFont>
    <p:embeddedFont>
      <p:font typeface="Arimo Bold Italics" panose="020B0604020202020204" charset="0"/>
      <p:regular r:id="rId20"/>
      <p:bold r:id="rId21"/>
      <p:italic r:id="rId22"/>
      <p:boldItalic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Canva Sans Bold" panose="020B0604020202020204" charset="0"/>
      <p:regular r:id="rId28"/>
      <p:bold r:id="rId29"/>
    </p:embeddedFont>
    <p:embeddedFont>
      <p:font typeface="Garet 2" panose="020B0604020202020204" charset="0"/>
      <p:regular r:id="rId30"/>
    </p:embeddedFont>
    <p:embeddedFont>
      <p:font typeface="Garet 2 Bold" panose="020B0604020202020204" charset="0"/>
      <p:regular r:id="rId31"/>
      <p:bold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5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0" d="100"/>
          <a:sy n="40" d="100"/>
        </p:scale>
        <p:origin x="100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font" Target="fonts/font1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uv.ulb.ac.be/course/view.php?id=114455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7" Type="http://schemas.openxmlformats.org/officeDocument/2006/relationships/hyperlink" Target="mailto:fiona.eyraud@ulb.be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marie.brisbois@ulb.be" TargetMode="Externa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g"/><Relationship Id="rId4" Type="http://schemas.openxmlformats.org/officeDocument/2006/relationships/hyperlink" Target="mailto:luce.vercammen@ulb.be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Relationship Id="rId9" Type="http://schemas.openxmlformats.org/officeDocument/2006/relationships/image" Target="../media/image13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svg"/><Relationship Id="rId5" Type="http://schemas.openxmlformats.org/officeDocument/2006/relationships/image" Target="../media/image9.sv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pro.guidesocial.be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pro.guidesocial.be/stages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sv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333" b="-9333"/>
            </a:stretch>
          </a:blipFill>
        </p:spPr>
        <p:txBody>
          <a:bodyPr/>
          <a:lstStyle/>
          <a:p>
            <a:endParaRPr lang="fr-BE"/>
          </a:p>
        </p:txBody>
      </p:sp>
      <p:grpSp>
        <p:nvGrpSpPr>
          <p:cNvPr id="3" name="Group 3"/>
          <p:cNvGrpSpPr/>
          <p:nvPr/>
        </p:nvGrpSpPr>
        <p:grpSpPr>
          <a:xfrm>
            <a:off x="16835444" y="0"/>
            <a:ext cx="1452556" cy="10287000"/>
            <a:chOff x="0" y="0"/>
            <a:chExt cx="382566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82566" cy="2709333"/>
            </a:xfrm>
            <a:custGeom>
              <a:avLst/>
              <a:gdLst/>
              <a:ahLst/>
              <a:cxnLst/>
              <a:rect l="l" t="t" r="r" b="b"/>
              <a:pathLst>
                <a:path w="382566" h="2709333">
                  <a:moveTo>
                    <a:pt x="0" y="0"/>
                  </a:moveTo>
                  <a:lnTo>
                    <a:pt x="382566" y="0"/>
                  </a:lnTo>
                  <a:lnTo>
                    <a:pt x="382566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EBC2B3"/>
            </a:solidFill>
          </p:spPr>
          <p:txBody>
            <a:bodyPr/>
            <a:lstStyle/>
            <a:p>
              <a:endParaRPr lang="fr-BE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3695608" y="4364069"/>
            <a:ext cx="1558861" cy="1558861"/>
          </a:xfrm>
          <a:custGeom>
            <a:avLst/>
            <a:gdLst/>
            <a:ahLst/>
            <a:cxnLst/>
            <a:rect l="l" t="t" r="r" b="b"/>
            <a:pathLst>
              <a:path w="1558861" h="1558861">
                <a:moveTo>
                  <a:pt x="0" y="0"/>
                </a:moveTo>
                <a:lnTo>
                  <a:pt x="1558861" y="0"/>
                </a:lnTo>
                <a:lnTo>
                  <a:pt x="1558861" y="1558862"/>
                </a:lnTo>
                <a:lnTo>
                  <a:pt x="0" y="155886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BE"/>
          </a:p>
        </p:txBody>
      </p:sp>
      <p:sp>
        <p:nvSpPr>
          <p:cNvPr id="7" name="TextBox 7"/>
          <p:cNvSpPr txBox="1"/>
          <p:nvPr/>
        </p:nvSpPr>
        <p:spPr>
          <a:xfrm>
            <a:off x="3085386" y="3691254"/>
            <a:ext cx="12117228" cy="27520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059"/>
              </a:lnSpc>
            </a:pPr>
            <a:r>
              <a:rPr lang="en-US" sz="7899">
                <a:solidFill>
                  <a:srgbClr val="673C28"/>
                </a:solidFill>
                <a:latin typeface="Abril Fatface"/>
              </a:rPr>
              <a:t>Psychologie sociale et interculturelle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5142072" y="7223274"/>
            <a:ext cx="8350501" cy="669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00"/>
              </a:lnSpc>
            </a:pPr>
            <a:r>
              <a:rPr lang="en-US" sz="5000">
                <a:solidFill>
                  <a:srgbClr val="673C28"/>
                </a:solidFill>
                <a:latin typeface="Garet 2"/>
              </a:rPr>
              <a:t>Présentation des stages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8014102" y="13102"/>
            <a:ext cx="10287000" cy="10260795"/>
            <a:chOff x="0" y="0"/>
            <a:chExt cx="2709333" cy="270243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709333" cy="2702432"/>
            </a:xfrm>
            <a:custGeom>
              <a:avLst/>
              <a:gdLst/>
              <a:ahLst/>
              <a:cxnLst/>
              <a:rect l="l" t="t" r="r" b="b"/>
              <a:pathLst>
                <a:path w="2709333" h="2702432">
                  <a:moveTo>
                    <a:pt x="0" y="0"/>
                  </a:moveTo>
                  <a:lnTo>
                    <a:pt x="2709333" y="0"/>
                  </a:lnTo>
                  <a:lnTo>
                    <a:pt x="2709333" y="2702432"/>
                  </a:lnTo>
                  <a:lnTo>
                    <a:pt x="0" y="2702432"/>
                  </a:lnTo>
                  <a:close/>
                </a:path>
              </a:pathLst>
            </a:custGeom>
            <a:solidFill>
              <a:srgbClr val="EBC2B3"/>
            </a:solidFill>
          </p:spPr>
          <p:txBody>
            <a:bodyPr/>
            <a:lstStyle/>
            <a:p>
              <a:endParaRPr lang="fr-BE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7414879" y="4684270"/>
            <a:ext cx="1224653" cy="1224653"/>
          </a:xfrm>
          <a:custGeom>
            <a:avLst/>
            <a:gdLst/>
            <a:ahLst/>
            <a:cxnLst/>
            <a:rect l="l" t="t" r="r" b="b"/>
            <a:pathLst>
              <a:path w="1224653" h="1224653">
                <a:moveTo>
                  <a:pt x="0" y="0"/>
                </a:moveTo>
                <a:lnTo>
                  <a:pt x="1224652" y="0"/>
                </a:lnTo>
                <a:lnTo>
                  <a:pt x="1224652" y="1224653"/>
                </a:lnTo>
                <a:lnTo>
                  <a:pt x="0" y="12246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BE"/>
          </a:p>
        </p:txBody>
      </p:sp>
      <p:sp>
        <p:nvSpPr>
          <p:cNvPr id="18" name="TextBox 18"/>
          <p:cNvSpPr txBox="1"/>
          <p:nvPr/>
        </p:nvSpPr>
        <p:spPr>
          <a:xfrm>
            <a:off x="813619" y="2146910"/>
            <a:ext cx="6464432" cy="59931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386"/>
              </a:lnSpc>
            </a:pPr>
            <a:r>
              <a:rPr lang="en-US" sz="4912" dirty="0">
                <a:solidFill>
                  <a:srgbClr val="BF7343"/>
                </a:solidFill>
                <a:latin typeface="Garet 2 Bold"/>
              </a:rPr>
              <a:t>Convention de stage</a:t>
            </a:r>
          </a:p>
          <a:p>
            <a:pPr algn="ctr">
              <a:lnSpc>
                <a:spcPts val="3396"/>
              </a:lnSpc>
            </a:pPr>
            <a:endParaRPr lang="en-US" sz="4912" dirty="0">
              <a:solidFill>
                <a:srgbClr val="BF7343"/>
              </a:solidFill>
              <a:latin typeface="Garet 2 Bold"/>
            </a:endParaRPr>
          </a:p>
          <a:p>
            <a:pPr algn="ctr">
              <a:lnSpc>
                <a:spcPts val="3396"/>
              </a:lnSpc>
            </a:pPr>
            <a:r>
              <a:rPr lang="en-US" sz="2612" dirty="0">
                <a:solidFill>
                  <a:srgbClr val="BF7343"/>
                </a:solidFill>
                <a:latin typeface="Garet 2"/>
              </a:rPr>
              <a:t>(https://monpsy.ulb.be/pages/stage.php)</a:t>
            </a:r>
          </a:p>
          <a:p>
            <a:pPr algn="ctr">
              <a:lnSpc>
                <a:spcPts val="3396"/>
              </a:lnSpc>
            </a:pPr>
            <a:endParaRPr lang="en-US" sz="2612" dirty="0">
              <a:solidFill>
                <a:srgbClr val="BF7343"/>
              </a:solidFill>
              <a:latin typeface="Garet 2"/>
            </a:endParaRPr>
          </a:p>
          <a:p>
            <a:pPr algn="ctr">
              <a:lnSpc>
                <a:spcPts val="3396"/>
              </a:lnSpc>
            </a:pPr>
            <a:endParaRPr lang="en-US" sz="2612" dirty="0">
              <a:solidFill>
                <a:srgbClr val="BF7343"/>
              </a:solidFill>
              <a:latin typeface="Garet 2"/>
            </a:endParaRPr>
          </a:p>
          <a:p>
            <a:pPr algn="ctr">
              <a:lnSpc>
                <a:spcPts val="3396"/>
              </a:lnSpc>
            </a:pPr>
            <a:endParaRPr lang="en-US" sz="2612" b="1" dirty="0">
              <a:solidFill>
                <a:srgbClr val="BF7343"/>
              </a:solidFill>
              <a:latin typeface="Garet 2"/>
            </a:endParaRPr>
          </a:p>
          <a:p>
            <a:pPr algn="ctr">
              <a:lnSpc>
                <a:spcPts val="3396"/>
              </a:lnSpc>
            </a:pPr>
            <a:r>
              <a:rPr lang="en-US" sz="3200" b="1" dirty="0">
                <a:solidFill>
                  <a:srgbClr val="673C28"/>
                </a:solidFill>
                <a:latin typeface="Garet 2"/>
              </a:rPr>
              <a:t>Equivalent d’un </a:t>
            </a:r>
            <a:r>
              <a:rPr lang="en-US" sz="3200" b="1" dirty="0" err="1">
                <a:solidFill>
                  <a:srgbClr val="673C28"/>
                </a:solidFill>
                <a:latin typeface="Garet 2"/>
              </a:rPr>
              <a:t>contrat</a:t>
            </a:r>
            <a:r>
              <a:rPr lang="en-US" sz="3200" b="1" dirty="0">
                <a:solidFill>
                  <a:srgbClr val="673C28"/>
                </a:solidFill>
                <a:latin typeface="Garet 2"/>
              </a:rPr>
              <a:t> de travail ! </a:t>
            </a:r>
          </a:p>
          <a:p>
            <a:pPr algn="ctr">
              <a:lnSpc>
                <a:spcPts val="3396"/>
              </a:lnSpc>
            </a:pPr>
            <a:endParaRPr lang="en-US" sz="3200" b="1" dirty="0">
              <a:solidFill>
                <a:srgbClr val="673C28"/>
              </a:solidFill>
              <a:latin typeface="Garet 2"/>
            </a:endParaRPr>
          </a:p>
          <a:p>
            <a:pPr algn="ctr">
              <a:lnSpc>
                <a:spcPts val="3396"/>
              </a:lnSpc>
            </a:pPr>
            <a:endParaRPr lang="en-US" sz="2612" dirty="0">
              <a:solidFill>
                <a:srgbClr val="BF7343"/>
              </a:solidFill>
              <a:latin typeface="Garet 2"/>
            </a:endParaRPr>
          </a:p>
        </p:txBody>
      </p:sp>
      <p:sp>
        <p:nvSpPr>
          <p:cNvPr id="19" name="Rectangle : coins arrondis 18">
            <a:extLst>
              <a:ext uri="{FF2B5EF4-FFF2-40B4-BE49-F238E27FC236}">
                <a16:creationId xmlns:a16="http://schemas.microsoft.com/office/drawing/2014/main" id="{8EF3A875-94C0-C44F-76CE-59123B0F279E}"/>
              </a:ext>
            </a:extLst>
          </p:cNvPr>
          <p:cNvSpPr/>
          <p:nvPr/>
        </p:nvSpPr>
        <p:spPr>
          <a:xfrm>
            <a:off x="8940456" y="620573"/>
            <a:ext cx="4114800" cy="2146895"/>
          </a:xfrm>
          <a:prstGeom prst="roundRect">
            <a:avLst/>
          </a:prstGeom>
          <a:solidFill>
            <a:srgbClr val="F8F5ED"/>
          </a:solidFill>
          <a:ln>
            <a:solidFill>
              <a:srgbClr val="F8F5E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400" dirty="0">
                <a:solidFill>
                  <a:srgbClr val="673C28"/>
                </a:solidFill>
                <a:latin typeface="Garet 2"/>
              </a:rPr>
              <a:t>1. A remplir en concertation avec votre maître de stage</a:t>
            </a:r>
          </a:p>
        </p:txBody>
      </p:sp>
      <p:sp>
        <p:nvSpPr>
          <p:cNvPr id="20" name="Rectangle : coins arrondis 19">
            <a:extLst>
              <a:ext uri="{FF2B5EF4-FFF2-40B4-BE49-F238E27FC236}">
                <a16:creationId xmlns:a16="http://schemas.microsoft.com/office/drawing/2014/main" id="{AA35EBB9-D97C-02EF-1A1A-8EAA20707664}"/>
              </a:ext>
            </a:extLst>
          </p:cNvPr>
          <p:cNvSpPr/>
          <p:nvPr/>
        </p:nvSpPr>
        <p:spPr>
          <a:xfrm>
            <a:off x="13629468" y="620573"/>
            <a:ext cx="4114800" cy="2903855"/>
          </a:xfrm>
          <a:prstGeom prst="roundRect">
            <a:avLst/>
          </a:prstGeom>
          <a:solidFill>
            <a:srgbClr val="F8F5ED"/>
          </a:solidFill>
          <a:ln>
            <a:solidFill>
              <a:srgbClr val="F8F5E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400" dirty="0">
                <a:solidFill>
                  <a:srgbClr val="673C28"/>
                </a:solidFill>
                <a:latin typeface="Garet 2"/>
              </a:rPr>
              <a:t>2. S’assurer que les missions du stage sont conformes à un stage en psychologie sociale et interculturelle</a:t>
            </a:r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D04E0061-83E1-48EC-C8D6-8E3B609C8AB7}"/>
              </a:ext>
            </a:extLst>
          </p:cNvPr>
          <p:cNvSpPr/>
          <p:nvPr/>
        </p:nvSpPr>
        <p:spPr>
          <a:xfrm>
            <a:off x="8940456" y="3388042"/>
            <a:ext cx="4114800" cy="2033906"/>
          </a:xfrm>
          <a:prstGeom prst="roundRect">
            <a:avLst/>
          </a:prstGeom>
          <a:solidFill>
            <a:srgbClr val="F8F5ED"/>
          </a:solidFill>
          <a:ln>
            <a:solidFill>
              <a:srgbClr val="F8F5E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400" dirty="0">
                <a:solidFill>
                  <a:srgbClr val="673C28"/>
                </a:solidFill>
                <a:latin typeface="Garet 2"/>
              </a:rPr>
              <a:t>3. Indiquer les horaires les plus exacts possibles </a:t>
            </a:r>
          </a:p>
        </p:txBody>
      </p:sp>
      <p:sp>
        <p:nvSpPr>
          <p:cNvPr id="22" name="Rectangle : coins arrondis 21">
            <a:extLst>
              <a:ext uri="{FF2B5EF4-FFF2-40B4-BE49-F238E27FC236}">
                <a16:creationId xmlns:a16="http://schemas.microsoft.com/office/drawing/2014/main" id="{D660BA18-5117-B2E1-BDD2-10FCEC55E29D}"/>
              </a:ext>
            </a:extLst>
          </p:cNvPr>
          <p:cNvSpPr/>
          <p:nvPr/>
        </p:nvSpPr>
        <p:spPr>
          <a:xfrm>
            <a:off x="13629468" y="4062422"/>
            <a:ext cx="4114800" cy="2600486"/>
          </a:xfrm>
          <a:prstGeom prst="roundRect">
            <a:avLst/>
          </a:prstGeom>
          <a:solidFill>
            <a:srgbClr val="F8F5ED"/>
          </a:solidFill>
          <a:ln>
            <a:solidFill>
              <a:srgbClr val="F8F5E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400" dirty="0">
                <a:solidFill>
                  <a:srgbClr val="673C28"/>
                </a:solidFill>
                <a:latin typeface="Garet 2"/>
              </a:rPr>
              <a:t>4. Indiquer « stage de terrain » ou « stage de recherche » dépendamment de la nature du stage </a:t>
            </a:r>
          </a:p>
        </p:txBody>
      </p:sp>
      <p:sp>
        <p:nvSpPr>
          <p:cNvPr id="23" name="Rectangle : coins arrondis 22">
            <a:extLst>
              <a:ext uri="{FF2B5EF4-FFF2-40B4-BE49-F238E27FC236}">
                <a16:creationId xmlns:a16="http://schemas.microsoft.com/office/drawing/2014/main" id="{61B786B3-32F0-FFD4-B3CA-82C8ECD67DD3}"/>
              </a:ext>
            </a:extLst>
          </p:cNvPr>
          <p:cNvSpPr/>
          <p:nvPr/>
        </p:nvSpPr>
        <p:spPr>
          <a:xfrm>
            <a:off x="8940456" y="6059676"/>
            <a:ext cx="4114800" cy="2919713"/>
          </a:xfrm>
          <a:prstGeom prst="roundRect">
            <a:avLst/>
          </a:prstGeom>
          <a:solidFill>
            <a:srgbClr val="F8F5ED"/>
          </a:solidFill>
          <a:ln>
            <a:solidFill>
              <a:srgbClr val="F8F5E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400" dirty="0">
                <a:solidFill>
                  <a:srgbClr val="673C28"/>
                </a:solidFill>
                <a:latin typeface="Garet 2"/>
              </a:rPr>
              <a:t>4. Indiquer le nom de votre responsable de stage et le demi-jour libéré pour les supervisions</a:t>
            </a:r>
          </a:p>
        </p:txBody>
      </p:sp>
      <p:sp>
        <p:nvSpPr>
          <p:cNvPr id="24" name="Rectangle : coins arrondis 23">
            <a:extLst>
              <a:ext uri="{FF2B5EF4-FFF2-40B4-BE49-F238E27FC236}">
                <a16:creationId xmlns:a16="http://schemas.microsoft.com/office/drawing/2014/main" id="{3F19FA10-1139-4FA7-D156-5C7867E86007}"/>
              </a:ext>
            </a:extLst>
          </p:cNvPr>
          <p:cNvSpPr/>
          <p:nvPr/>
        </p:nvSpPr>
        <p:spPr>
          <a:xfrm>
            <a:off x="13634921" y="7200902"/>
            <a:ext cx="4114800" cy="2462513"/>
          </a:xfrm>
          <a:prstGeom prst="roundRect">
            <a:avLst/>
          </a:prstGeom>
          <a:solidFill>
            <a:srgbClr val="F8F5ED"/>
          </a:solidFill>
          <a:ln>
            <a:solidFill>
              <a:srgbClr val="F8F5E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400" dirty="0">
                <a:solidFill>
                  <a:srgbClr val="673C28"/>
                </a:solidFill>
                <a:latin typeface="Garet 2"/>
              </a:rPr>
              <a:t>5. Vérifier que le QR code (ID de la convention) corresponde</a:t>
            </a:r>
          </a:p>
        </p:txBody>
      </p:sp>
    </p:spTree>
    <p:extLst>
      <p:ext uri="{BB962C8B-B14F-4D97-AF65-F5344CB8AC3E}">
        <p14:creationId xmlns:p14="http://schemas.microsoft.com/office/powerpoint/2010/main" val="19204714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7914900" y="-7914900"/>
            <a:ext cx="2458199" cy="18288000"/>
            <a:chOff x="0" y="0"/>
            <a:chExt cx="647427" cy="481659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47427" cy="4816592"/>
            </a:xfrm>
            <a:custGeom>
              <a:avLst/>
              <a:gdLst/>
              <a:ahLst/>
              <a:cxnLst/>
              <a:rect l="l" t="t" r="r" b="b"/>
              <a:pathLst>
                <a:path w="647427" h="4816592">
                  <a:moveTo>
                    <a:pt x="0" y="0"/>
                  </a:moveTo>
                  <a:lnTo>
                    <a:pt x="647427" y="0"/>
                  </a:lnTo>
                  <a:lnTo>
                    <a:pt x="647427" y="4816592"/>
                  </a:lnTo>
                  <a:lnTo>
                    <a:pt x="0" y="4816592"/>
                  </a:lnTo>
                  <a:close/>
                </a:path>
              </a:pathLst>
            </a:custGeom>
            <a:solidFill>
              <a:srgbClr val="CB997E"/>
            </a:solidFill>
          </p:spPr>
          <p:txBody>
            <a:bodyPr/>
            <a:lstStyle/>
            <a:p>
              <a:endParaRPr lang="fr-BE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2368232" y="519487"/>
            <a:ext cx="13551536" cy="1276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0499"/>
              </a:lnSpc>
              <a:spcBef>
                <a:spcPct val="0"/>
              </a:spcBef>
            </a:pPr>
            <a:r>
              <a:rPr lang="en-US" sz="7499">
                <a:solidFill>
                  <a:srgbClr val="F8F5ED"/>
                </a:solidFill>
                <a:latin typeface="Abril Fatface"/>
              </a:rPr>
              <a:t>Dates clés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655891" y="2693415"/>
            <a:ext cx="16976218" cy="78231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060"/>
              </a:lnSpc>
            </a:pPr>
            <a:r>
              <a:rPr lang="en-US" sz="2900">
                <a:solidFill>
                  <a:srgbClr val="6B705C"/>
                </a:solidFill>
                <a:latin typeface="Arimo Bold"/>
              </a:rPr>
              <a:t>Période effective du stage : </a:t>
            </a:r>
          </a:p>
          <a:p>
            <a:pPr marL="626119" lvl="1" indent="-313059">
              <a:lnSpc>
                <a:spcPts val="4060"/>
              </a:lnSpc>
              <a:buFont typeface="Arial"/>
              <a:buChar char="•"/>
            </a:pPr>
            <a:r>
              <a:rPr lang="en-US" sz="2900">
                <a:solidFill>
                  <a:srgbClr val="6B705C"/>
                </a:solidFill>
                <a:latin typeface="Arimo"/>
              </a:rPr>
              <a:t>MA1 : début février jusque fin mai </a:t>
            </a:r>
          </a:p>
          <a:p>
            <a:pPr marL="626119" lvl="1" indent="-313059">
              <a:lnSpc>
                <a:spcPts val="4060"/>
              </a:lnSpc>
              <a:buFont typeface="Arial"/>
              <a:buChar char="•"/>
            </a:pPr>
            <a:r>
              <a:rPr lang="en-US" sz="2900">
                <a:solidFill>
                  <a:srgbClr val="6B705C"/>
                </a:solidFill>
                <a:latin typeface="Arimo"/>
              </a:rPr>
              <a:t>MA2 : début septembre jusque fin décembre</a:t>
            </a:r>
          </a:p>
          <a:p>
            <a:pPr>
              <a:lnSpc>
                <a:spcPts val="4060"/>
              </a:lnSpc>
            </a:pPr>
            <a:endParaRPr lang="en-US" sz="2900">
              <a:solidFill>
                <a:srgbClr val="6B705C"/>
              </a:solidFill>
              <a:latin typeface="Arimo"/>
            </a:endParaRPr>
          </a:p>
          <a:p>
            <a:pPr>
              <a:lnSpc>
                <a:spcPts val="4060"/>
              </a:lnSpc>
            </a:pPr>
            <a:r>
              <a:rPr lang="en-US" sz="2900">
                <a:solidFill>
                  <a:srgbClr val="6B705C"/>
                </a:solidFill>
                <a:latin typeface="Arimo Bold Italics"/>
              </a:rPr>
              <a:t>Le stage ne peut en aucun cas être réalisé durant les mois de juillet et août !</a:t>
            </a:r>
          </a:p>
          <a:p>
            <a:pPr>
              <a:lnSpc>
                <a:spcPts val="4060"/>
              </a:lnSpc>
            </a:pPr>
            <a:endParaRPr lang="en-US" sz="2900">
              <a:solidFill>
                <a:srgbClr val="6B705C"/>
              </a:solidFill>
              <a:latin typeface="Arimo Bold Italics"/>
            </a:endParaRPr>
          </a:p>
          <a:p>
            <a:pPr>
              <a:lnSpc>
                <a:spcPts val="4060"/>
              </a:lnSpc>
            </a:pPr>
            <a:r>
              <a:rPr lang="en-US" sz="2900">
                <a:solidFill>
                  <a:srgbClr val="6B705C"/>
                </a:solidFill>
                <a:latin typeface="Arimo Bold"/>
              </a:rPr>
              <a:t>Supervisions de stage (obligatoires !) : </a:t>
            </a:r>
          </a:p>
          <a:p>
            <a:pPr marL="626119" lvl="1" indent="-313059">
              <a:lnSpc>
                <a:spcPts val="4060"/>
              </a:lnSpc>
              <a:buFont typeface="Arial"/>
              <a:buChar char="•"/>
            </a:pPr>
            <a:r>
              <a:rPr lang="en-US" sz="2900">
                <a:solidFill>
                  <a:srgbClr val="6B705C"/>
                </a:solidFill>
                <a:latin typeface="Arimo"/>
              </a:rPr>
              <a:t>Dès la première semaine du quadrimestre</a:t>
            </a:r>
          </a:p>
          <a:p>
            <a:pPr marL="626119" lvl="1" indent="-313059">
              <a:lnSpc>
                <a:spcPts val="4060"/>
              </a:lnSpc>
              <a:buFont typeface="Arial"/>
              <a:buChar char="•"/>
            </a:pPr>
            <a:r>
              <a:rPr lang="en-US" sz="2900">
                <a:solidFill>
                  <a:srgbClr val="6B705C"/>
                </a:solidFill>
                <a:latin typeface="Arimo"/>
              </a:rPr>
              <a:t>Une fois toutes les deux semaines</a:t>
            </a:r>
          </a:p>
          <a:p>
            <a:pPr marL="1252237" lvl="2" indent="-417412">
              <a:lnSpc>
                <a:spcPts val="4060"/>
              </a:lnSpc>
              <a:buFont typeface="Arial"/>
              <a:buChar char="⚬"/>
            </a:pPr>
            <a:r>
              <a:rPr lang="en-US" sz="2900">
                <a:solidFill>
                  <a:srgbClr val="6B705C"/>
                </a:solidFill>
                <a:latin typeface="Arimo"/>
              </a:rPr>
              <a:t>Horaires MA1 disponibles fin octobre</a:t>
            </a:r>
          </a:p>
          <a:p>
            <a:pPr marL="1252237" lvl="2" indent="-417412">
              <a:lnSpc>
                <a:spcPts val="4060"/>
              </a:lnSpc>
              <a:buFont typeface="Arial"/>
              <a:buChar char="⚬"/>
            </a:pPr>
            <a:r>
              <a:rPr lang="en-US" sz="2900">
                <a:solidFill>
                  <a:srgbClr val="6B705C"/>
                </a:solidFill>
                <a:latin typeface="Arimo"/>
              </a:rPr>
              <a:t>Horaires MA2 disponibles fin juin</a:t>
            </a:r>
          </a:p>
          <a:p>
            <a:pPr>
              <a:lnSpc>
                <a:spcPts val="4060"/>
              </a:lnSpc>
            </a:pPr>
            <a:endParaRPr lang="en-US" sz="2900">
              <a:solidFill>
                <a:srgbClr val="6B705C"/>
              </a:solidFill>
              <a:latin typeface="Arimo"/>
            </a:endParaRPr>
          </a:p>
          <a:p>
            <a:pPr>
              <a:lnSpc>
                <a:spcPts val="4060"/>
              </a:lnSpc>
            </a:pPr>
            <a:r>
              <a:rPr lang="en-US" sz="2900">
                <a:solidFill>
                  <a:srgbClr val="6B705C"/>
                </a:solidFill>
                <a:latin typeface="Arimo Bold"/>
              </a:rPr>
              <a:t>Rapport de stage : </a:t>
            </a:r>
          </a:p>
          <a:p>
            <a:pPr marL="626119" lvl="1" indent="-313059" algn="l">
              <a:lnSpc>
                <a:spcPts val="4060"/>
              </a:lnSpc>
              <a:spcBef>
                <a:spcPct val="0"/>
              </a:spcBef>
              <a:buFont typeface="Arial"/>
              <a:buChar char="•"/>
            </a:pPr>
            <a:r>
              <a:rPr lang="en-US" sz="2900">
                <a:solidFill>
                  <a:srgbClr val="6B705C"/>
                </a:solidFill>
                <a:latin typeface="Arimo"/>
              </a:rPr>
              <a:t>Mi-janvier (MA2) / fin mai (MA1)</a:t>
            </a:r>
          </a:p>
          <a:p>
            <a:pPr algn="l">
              <a:lnSpc>
                <a:spcPts val="5040"/>
              </a:lnSpc>
              <a:spcBef>
                <a:spcPct val="0"/>
              </a:spcBef>
            </a:pPr>
            <a:endParaRPr lang="en-US" sz="2900">
              <a:solidFill>
                <a:srgbClr val="6B705C"/>
              </a:solidFill>
              <a:latin typeface="Arimo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8531674" y="1845873"/>
            <a:ext cx="1224653" cy="1224653"/>
          </a:xfrm>
          <a:custGeom>
            <a:avLst/>
            <a:gdLst/>
            <a:ahLst/>
            <a:cxnLst/>
            <a:rect l="l" t="t" r="r" b="b"/>
            <a:pathLst>
              <a:path w="1224653" h="1224653">
                <a:moveTo>
                  <a:pt x="0" y="0"/>
                </a:moveTo>
                <a:lnTo>
                  <a:pt x="1224652" y="0"/>
                </a:lnTo>
                <a:lnTo>
                  <a:pt x="1224652" y="1224653"/>
                </a:lnTo>
                <a:lnTo>
                  <a:pt x="0" y="12246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9723108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787476" y="2388420"/>
            <a:ext cx="14713047" cy="7326546"/>
          </a:xfrm>
          <a:custGeom>
            <a:avLst/>
            <a:gdLst/>
            <a:ahLst/>
            <a:cxnLst/>
            <a:rect l="l" t="t" r="r" b="b"/>
            <a:pathLst>
              <a:path w="14713047" h="7326546">
                <a:moveTo>
                  <a:pt x="0" y="0"/>
                </a:moveTo>
                <a:lnTo>
                  <a:pt x="14713048" y="0"/>
                </a:lnTo>
                <a:lnTo>
                  <a:pt x="14713048" y="7326546"/>
                </a:lnTo>
                <a:lnTo>
                  <a:pt x="0" y="732654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r-BE"/>
          </a:p>
        </p:txBody>
      </p:sp>
      <p:sp>
        <p:nvSpPr>
          <p:cNvPr id="3" name="TextBox 3"/>
          <p:cNvSpPr txBox="1"/>
          <p:nvPr/>
        </p:nvSpPr>
        <p:spPr>
          <a:xfrm>
            <a:off x="1787476" y="469900"/>
            <a:ext cx="14713047" cy="2974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450"/>
              </a:lnSpc>
            </a:pPr>
            <a:r>
              <a:rPr lang="en-US" sz="6500">
                <a:solidFill>
                  <a:srgbClr val="6B705C"/>
                </a:solidFill>
                <a:latin typeface="Garet 2"/>
              </a:rPr>
              <a:t>Rendez-vous  sur l’UV ! </a:t>
            </a:r>
          </a:p>
          <a:p>
            <a:pPr>
              <a:lnSpc>
                <a:spcPts val="3380"/>
              </a:lnSpc>
            </a:pPr>
            <a:endParaRPr lang="en-US" sz="6500">
              <a:solidFill>
                <a:srgbClr val="6B705C"/>
              </a:solidFill>
              <a:latin typeface="Garet 2"/>
            </a:endParaRPr>
          </a:p>
          <a:p>
            <a:pPr>
              <a:lnSpc>
                <a:spcPts val="3380"/>
              </a:lnSpc>
            </a:pPr>
            <a:r>
              <a:rPr lang="en-US" sz="2600" u="sng">
                <a:solidFill>
                  <a:srgbClr val="6B705C"/>
                </a:solidFill>
                <a:latin typeface="Garet 2"/>
                <a:hlinkClick r:id="rId3" tooltip="https://uv.ulb.ac.be/course/view.php?id=114455"/>
              </a:rPr>
              <a:t>PSYC-E463 - Stage I et supervision en psychologie sociale et interculturelle - 202324</a:t>
            </a:r>
          </a:p>
          <a:p>
            <a:pPr>
              <a:lnSpc>
                <a:spcPts val="8450"/>
              </a:lnSpc>
            </a:pPr>
            <a:endParaRPr lang="en-US" sz="2600" u="sng">
              <a:solidFill>
                <a:srgbClr val="6B705C"/>
              </a:solidFill>
              <a:latin typeface="Garet 2"/>
              <a:hlinkClick r:id="rId3" tooltip="https://uv.ulb.ac.be/course/view.php?id=114455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0800000">
            <a:off x="15763338" y="0"/>
            <a:ext cx="2501924" cy="10287000"/>
            <a:chOff x="0" y="0"/>
            <a:chExt cx="658943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58943" cy="2709333"/>
            </a:xfrm>
            <a:custGeom>
              <a:avLst/>
              <a:gdLst/>
              <a:ahLst/>
              <a:cxnLst/>
              <a:rect l="l" t="t" r="r" b="b"/>
              <a:pathLst>
                <a:path w="658943" h="2709333">
                  <a:moveTo>
                    <a:pt x="0" y="0"/>
                  </a:moveTo>
                  <a:lnTo>
                    <a:pt x="658943" y="0"/>
                  </a:lnTo>
                  <a:lnTo>
                    <a:pt x="658943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EBC2B3"/>
            </a:solidFill>
          </p:spPr>
          <p:txBody>
            <a:bodyPr/>
            <a:lstStyle/>
            <a:p>
              <a:endParaRPr lang="fr-BE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5040968" y="2439929"/>
            <a:ext cx="1444741" cy="1444741"/>
          </a:xfrm>
          <a:custGeom>
            <a:avLst/>
            <a:gdLst/>
            <a:ahLst/>
            <a:cxnLst/>
            <a:rect l="l" t="t" r="r" b="b"/>
            <a:pathLst>
              <a:path w="1444741" h="1444741">
                <a:moveTo>
                  <a:pt x="0" y="0"/>
                </a:moveTo>
                <a:lnTo>
                  <a:pt x="1444741" y="0"/>
                </a:lnTo>
                <a:lnTo>
                  <a:pt x="1444741" y="1444742"/>
                </a:lnTo>
                <a:lnTo>
                  <a:pt x="0" y="144474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BE"/>
          </a:p>
        </p:txBody>
      </p:sp>
      <p:sp>
        <p:nvSpPr>
          <p:cNvPr id="6" name="Freeform 6"/>
          <p:cNvSpPr/>
          <p:nvPr/>
        </p:nvSpPr>
        <p:spPr>
          <a:xfrm>
            <a:off x="2389877" y="5072995"/>
            <a:ext cx="3407530" cy="3407530"/>
          </a:xfrm>
          <a:custGeom>
            <a:avLst/>
            <a:gdLst/>
            <a:ahLst/>
            <a:cxnLst/>
            <a:rect l="l" t="t" r="r" b="b"/>
            <a:pathLst>
              <a:path w="3407530" h="3407530">
                <a:moveTo>
                  <a:pt x="0" y="0"/>
                </a:moveTo>
                <a:lnTo>
                  <a:pt x="3407530" y="0"/>
                </a:lnTo>
                <a:lnTo>
                  <a:pt x="3407530" y="3407531"/>
                </a:lnTo>
                <a:lnTo>
                  <a:pt x="0" y="340753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6955" t="-2242" r="-7909" b="-20936"/>
            </a:stretch>
          </a:blipFill>
        </p:spPr>
        <p:txBody>
          <a:bodyPr/>
          <a:lstStyle/>
          <a:p>
            <a:endParaRPr lang="fr-BE"/>
          </a:p>
        </p:txBody>
      </p:sp>
      <p:sp>
        <p:nvSpPr>
          <p:cNvPr id="7" name="Freeform 7"/>
          <p:cNvSpPr/>
          <p:nvPr/>
        </p:nvSpPr>
        <p:spPr>
          <a:xfrm>
            <a:off x="10164965" y="5072995"/>
            <a:ext cx="3395058" cy="3407530"/>
          </a:xfrm>
          <a:custGeom>
            <a:avLst/>
            <a:gdLst/>
            <a:ahLst/>
            <a:cxnLst/>
            <a:rect l="l" t="t" r="r" b="b"/>
            <a:pathLst>
              <a:path w="3395058" h="3407530">
                <a:moveTo>
                  <a:pt x="0" y="0"/>
                </a:moveTo>
                <a:lnTo>
                  <a:pt x="3395059" y="0"/>
                </a:lnTo>
                <a:lnTo>
                  <a:pt x="3395059" y="3407531"/>
                </a:lnTo>
                <a:lnTo>
                  <a:pt x="0" y="340753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62900" t="-29384" r="-33064"/>
            </a:stretch>
          </a:blipFill>
        </p:spPr>
        <p:txBody>
          <a:bodyPr/>
          <a:lstStyle/>
          <a:p>
            <a:endParaRPr lang="fr-BE"/>
          </a:p>
        </p:txBody>
      </p:sp>
      <p:sp>
        <p:nvSpPr>
          <p:cNvPr id="8" name="TextBox 8"/>
          <p:cNvSpPr txBox="1"/>
          <p:nvPr/>
        </p:nvSpPr>
        <p:spPr>
          <a:xfrm>
            <a:off x="1028700" y="904875"/>
            <a:ext cx="14012268" cy="11277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240"/>
              </a:lnSpc>
            </a:pPr>
            <a:r>
              <a:rPr lang="en-US" sz="6600">
                <a:solidFill>
                  <a:srgbClr val="673C28"/>
                </a:solidFill>
                <a:latin typeface="Abril Fatface"/>
              </a:rPr>
              <a:t>Assistantes responsables  des stages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495030" y="3133725"/>
            <a:ext cx="5197224" cy="16986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50"/>
              </a:lnSpc>
            </a:pPr>
            <a:r>
              <a:rPr lang="en-US" sz="3500">
                <a:solidFill>
                  <a:srgbClr val="BF7343"/>
                </a:solidFill>
                <a:latin typeface="Garet 2"/>
              </a:rPr>
              <a:t>Marie Brisbois </a:t>
            </a:r>
          </a:p>
          <a:p>
            <a:pPr algn="ctr">
              <a:lnSpc>
                <a:spcPts val="4550"/>
              </a:lnSpc>
            </a:pPr>
            <a:r>
              <a:rPr lang="en-US" sz="3500" u="sng">
                <a:solidFill>
                  <a:srgbClr val="BF7343"/>
                </a:solidFill>
                <a:latin typeface="Garet 2"/>
                <a:hlinkClick r:id="rId6" tooltip="mailto:marie.brisbois@ulb.be"/>
              </a:rPr>
              <a:t>marie.brisbois@ulb.be</a:t>
            </a:r>
            <a:r>
              <a:rPr lang="en-US" sz="3500">
                <a:solidFill>
                  <a:srgbClr val="BF7343"/>
                </a:solidFill>
                <a:latin typeface="Garet 2"/>
              </a:rPr>
              <a:t> </a:t>
            </a:r>
          </a:p>
          <a:p>
            <a:pPr algn="ctr">
              <a:lnSpc>
                <a:spcPts val="4550"/>
              </a:lnSpc>
            </a:pPr>
            <a:r>
              <a:rPr lang="en-US" sz="3500">
                <a:solidFill>
                  <a:srgbClr val="BF7343"/>
                </a:solidFill>
                <a:latin typeface="Garet 2"/>
              </a:rPr>
              <a:t>                                         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9144000" y="3133725"/>
            <a:ext cx="5197224" cy="11271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50"/>
              </a:lnSpc>
            </a:pPr>
            <a:r>
              <a:rPr lang="en-US" sz="3500">
                <a:solidFill>
                  <a:srgbClr val="BF7343"/>
                </a:solidFill>
                <a:latin typeface="Garet 2"/>
              </a:rPr>
              <a:t>Fiona Eyraud </a:t>
            </a:r>
          </a:p>
          <a:p>
            <a:pPr algn="ctr">
              <a:lnSpc>
                <a:spcPts val="4550"/>
              </a:lnSpc>
            </a:pPr>
            <a:r>
              <a:rPr lang="en-US" sz="3500" u="sng">
                <a:solidFill>
                  <a:srgbClr val="BF7343"/>
                </a:solidFill>
                <a:latin typeface="Garet 2"/>
                <a:hlinkClick r:id="rId7" tooltip="mailto:fiona.eyraud@ulb.be"/>
              </a:rPr>
              <a:t>fiona.eyraud@ulb.be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5436222" y="8690076"/>
            <a:ext cx="5197224" cy="5556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50"/>
              </a:lnSpc>
            </a:pPr>
            <a:r>
              <a:rPr lang="en-US" sz="3500">
                <a:solidFill>
                  <a:srgbClr val="BF7343"/>
                </a:solidFill>
                <a:latin typeface="Garet 2 Bold"/>
              </a:rPr>
              <a:t>DC8.219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0800000">
            <a:off x="15763338" y="0"/>
            <a:ext cx="2501924" cy="10287000"/>
            <a:chOff x="0" y="0"/>
            <a:chExt cx="658943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58943" cy="2709333"/>
            </a:xfrm>
            <a:custGeom>
              <a:avLst/>
              <a:gdLst/>
              <a:ahLst/>
              <a:cxnLst/>
              <a:rect l="l" t="t" r="r" b="b"/>
              <a:pathLst>
                <a:path w="658943" h="2709333">
                  <a:moveTo>
                    <a:pt x="0" y="0"/>
                  </a:moveTo>
                  <a:lnTo>
                    <a:pt x="658943" y="0"/>
                  </a:lnTo>
                  <a:lnTo>
                    <a:pt x="658943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EBC2B3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" name="Freeform 5"/>
          <p:cNvSpPr/>
          <p:nvPr/>
        </p:nvSpPr>
        <p:spPr>
          <a:xfrm>
            <a:off x="15040968" y="2439929"/>
            <a:ext cx="1444741" cy="1444741"/>
          </a:xfrm>
          <a:custGeom>
            <a:avLst/>
            <a:gdLst/>
            <a:ahLst/>
            <a:cxnLst/>
            <a:rect l="l" t="t" r="r" b="b"/>
            <a:pathLst>
              <a:path w="1444741" h="1444741">
                <a:moveTo>
                  <a:pt x="0" y="0"/>
                </a:moveTo>
                <a:lnTo>
                  <a:pt x="1444741" y="0"/>
                </a:lnTo>
                <a:lnTo>
                  <a:pt x="1444741" y="1444742"/>
                </a:lnTo>
                <a:lnTo>
                  <a:pt x="0" y="144474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028700" y="904875"/>
            <a:ext cx="14012268" cy="11277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92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srgbClr val="673C28"/>
                </a:solidFill>
                <a:effectLst/>
                <a:uLnTx/>
                <a:uFillTx/>
                <a:latin typeface="Abril Fatface"/>
                <a:ea typeface="+mn-ea"/>
                <a:cs typeface="+mn-cs"/>
              </a:rPr>
              <a:t>Secrétariat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673C28"/>
              </a:solidFill>
              <a:effectLst/>
              <a:uLnTx/>
              <a:uFillTx/>
              <a:latin typeface="Abril Fatface"/>
              <a:ea typeface="+mn-ea"/>
              <a:cs typeface="+mn-cs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5315248" y="2857500"/>
            <a:ext cx="6038551" cy="17568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45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srgbClr val="BF7343"/>
                </a:solidFill>
                <a:effectLst/>
                <a:uLnTx/>
                <a:uFillTx/>
                <a:latin typeface="Garet 2"/>
                <a:ea typeface="+mn-ea"/>
                <a:cs typeface="+mn-cs"/>
              </a:rPr>
              <a:t>Luce Vercammen</a:t>
            </a:r>
          </a:p>
          <a:p>
            <a:pPr marL="0" marR="0" lvl="0" indent="0" algn="l" defTabSz="914400" rtl="0" eaLnBrk="1" fontAlgn="auto" latinLnBrk="0" hangingPunct="1">
              <a:lnSpc>
                <a:spcPts val="45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0" i="0" u="sng" strike="noStrike" kern="1200" cap="none" spc="0" normalizeH="0" baseline="0" noProof="0" dirty="0">
                <a:ln>
                  <a:noFill/>
                </a:ln>
                <a:solidFill>
                  <a:srgbClr val="BF7343"/>
                </a:solidFill>
                <a:effectLst/>
                <a:uLnTx/>
                <a:uFillTx/>
                <a:latin typeface="Garet 2"/>
                <a:ea typeface="+mn-ea"/>
                <a:cs typeface="+mn-cs"/>
                <a:hlinkClick r:id="rId4" tooltip="mailto:marie.brisbois@ulb.be"/>
              </a:rPr>
              <a:t>luce.vercammen@ulb.be</a:t>
            </a:r>
            <a:r>
              <a: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srgbClr val="BF7343"/>
                </a:solidFill>
                <a:effectLst/>
                <a:uLnTx/>
                <a:uFillTx/>
                <a:latin typeface="Garet 2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ts val="45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srgbClr val="BF7343"/>
                </a:solidFill>
                <a:effectLst/>
                <a:uLnTx/>
                <a:uFillTx/>
                <a:latin typeface="Garet 2"/>
                <a:ea typeface="+mn-ea"/>
                <a:cs typeface="+mn-cs"/>
              </a:rPr>
              <a:t>                                         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5463043" y="8816281"/>
            <a:ext cx="5197224" cy="5770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45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srgbClr val="BF7343"/>
                </a:solidFill>
                <a:effectLst/>
                <a:uLnTx/>
                <a:uFillTx/>
                <a:latin typeface="Garet 2 Bold"/>
                <a:ea typeface="+mn-ea"/>
                <a:cs typeface="+mn-cs"/>
              </a:rPr>
              <a:t>DC8.117</a:t>
            </a:r>
          </a:p>
        </p:txBody>
      </p:sp>
      <p:pic>
        <p:nvPicPr>
          <p:cNvPr id="13" name="Image 12" descr="Une image contenant Visage humain, personne, habits, intérieur&#10;&#10;Description générée automatiquement">
            <a:extLst>
              <a:ext uri="{FF2B5EF4-FFF2-40B4-BE49-F238E27FC236}">
                <a16:creationId xmlns:a16="http://schemas.microsoft.com/office/drawing/2014/main" id="{0944940D-7C7B-AD6B-6395-8C99F68A9A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7964" y="4601691"/>
            <a:ext cx="3807381" cy="3807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2896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5877999" cy="10287000"/>
            <a:chOff x="0" y="0"/>
            <a:chExt cx="1548115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548115" cy="2709333"/>
            </a:xfrm>
            <a:custGeom>
              <a:avLst/>
              <a:gdLst/>
              <a:ahLst/>
              <a:cxnLst/>
              <a:rect l="l" t="t" r="r" b="b"/>
              <a:pathLst>
                <a:path w="1548115" h="2709333">
                  <a:moveTo>
                    <a:pt x="0" y="0"/>
                  </a:moveTo>
                  <a:lnTo>
                    <a:pt x="1548115" y="0"/>
                  </a:lnTo>
                  <a:lnTo>
                    <a:pt x="1548115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CB997E"/>
            </a:solidFill>
          </p:spPr>
          <p:txBody>
            <a:bodyPr/>
            <a:lstStyle/>
            <a:p>
              <a:endParaRPr lang="fr-BE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520319" y="1803707"/>
            <a:ext cx="5357679" cy="39243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10499"/>
              </a:lnSpc>
              <a:spcBef>
                <a:spcPct val="0"/>
              </a:spcBef>
            </a:pPr>
            <a:r>
              <a:rPr lang="en-US" sz="7499">
                <a:solidFill>
                  <a:srgbClr val="F8F5ED"/>
                </a:solidFill>
                <a:latin typeface="Abril Fatface"/>
              </a:rPr>
              <a:t>Domaines relatifs au stage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6755003" y="981075"/>
            <a:ext cx="10504297" cy="81108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85195" lvl="1" indent="-442598">
              <a:lnSpc>
                <a:spcPts val="5330"/>
              </a:lnSpc>
              <a:buFont typeface="Arial"/>
              <a:buChar char="•"/>
            </a:pPr>
            <a:r>
              <a:rPr lang="en-US" sz="4100">
                <a:solidFill>
                  <a:srgbClr val="6B705C"/>
                </a:solidFill>
                <a:latin typeface="Garet 2"/>
              </a:rPr>
              <a:t>Santé mentale</a:t>
            </a:r>
          </a:p>
          <a:p>
            <a:pPr marL="885195" lvl="1" indent="-442598">
              <a:lnSpc>
                <a:spcPts val="5330"/>
              </a:lnSpc>
              <a:buFont typeface="Arial"/>
              <a:buChar char="•"/>
            </a:pPr>
            <a:r>
              <a:rPr lang="en-US" sz="4100">
                <a:solidFill>
                  <a:srgbClr val="6B705C"/>
                </a:solidFill>
                <a:latin typeface="Garet 2"/>
              </a:rPr>
              <a:t>Insertion socioprofessionnelle</a:t>
            </a:r>
          </a:p>
          <a:p>
            <a:pPr marL="885195" lvl="1" indent="-442598">
              <a:lnSpc>
                <a:spcPts val="5330"/>
              </a:lnSpc>
              <a:buFont typeface="Arial"/>
              <a:buChar char="•"/>
            </a:pPr>
            <a:r>
              <a:rPr lang="en-US" sz="4100">
                <a:solidFill>
                  <a:srgbClr val="6B705C"/>
                </a:solidFill>
                <a:latin typeface="Garet 2"/>
              </a:rPr>
              <a:t>Insertion socioculturelle</a:t>
            </a:r>
          </a:p>
          <a:p>
            <a:pPr marL="885195" lvl="1" indent="-442598">
              <a:lnSpc>
                <a:spcPts val="5330"/>
              </a:lnSpc>
              <a:buFont typeface="Arial"/>
              <a:buChar char="•"/>
            </a:pPr>
            <a:r>
              <a:rPr lang="en-US" sz="4100">
                <a:solidFill>
                  <a:srgbClr val="6B705C"/>
                </a:solidFill>
                <a:latin typeface="Garet 2"/>
              </a:rPr>
              <a:t>Médiation</a:t>
            </a:r>
          </a:p>
          <a:p>
            <a:pPr marL="885195" lvl="1" indent="-442598">
              <a:lnSpc>
                <a:spcPts val="5330"/>
              </a:lnSpc>
              <a:buFont typeface="Arial"/>
              <a:buChar char="•"/>
            </a:pPr>
            <a:r>
              <a:rPr lang="en-US" sz="4100">
                <a:solidFill>
                  <a:srgbClr val="6B705C"/>
                </a:solidFill>
                <a:latin typeface="Garet 2"/>
              </a:rPr>
              <a:t>Organisations et institutions</a:t>
            </a:r>
          </a:p>
          <a:p>
            <a:pPr marL="885195" lvl="1" indent="-442598">
              <a:lnSpc>
                <a:spcPts val="5330"/>
              </a:lnSpc>
              <a:buFont typeface="Arial"/>
              <a:buChar char="•"/>
            </a:pPr>
            <a:r>
              <a:rPr lang="en-US" sz="4100">
                <a:solidFill>
                  <a:srgbClr val="6B705C"/>
                </a:solidFill>
                <a:latin typeface="Garet 2"/>
              </a:rPr>
              <a:t>Coopération au développement</a:t>
            </a:r>
          </a:p>
          <a:p>
            <a:pPr marL="885195" lvl="1" indent="-442598">
              <a:lnSpc>
                <a:spcPts val="5330"/>
              </a:lnSpc>
              <a:buFont typeface="Arial"/>
              <a:buChar char="•"/>
            </a:pPr>
            <a:r>
              <a:rPr lang="en-US" sz="4100">
                <a:solidFill>
                  <a:srgbClr val="6B705C"/>
                </a:solidFill>
                <a:latin typeface="Garet 2"/>
              </a:rPr>
              <a:t>Prévention</a:t>
            </a:r>
          </a:p>
          <a:p>
            <a:pPr marL="885195" lvl="1" indent="-442598">
              <a:lnSpc>
                <a:spcPts val="5330"/>
              </a:lnSpc>
              <a:buFont typeface="Arial"/>
              <a:buChar char="•"/>
            </a:pPr>
            <a:r>
              <a:rPr lang="en-US" sz="4100">
                <a:solidFill>
                  <a:srgbClr val="6B705C"/>
                </a:solidFill>
                <a:latin typeface="Garet 2"/>
              </a:rPr>
              <a:t>Ressources humaines</a:t>
            </a:r>
          </a:p>
          <a:p>
            <a:pPr marL="885195" lvl="1" indent="-442598">
              <a:lnSpc>
                <a:spcPts val="5330"/>
              </a:lnSpc>
              <a:buFont typeface="Arial"/>
              <a:buChar char="•"/>
            </a:pPr>
            <a:r>
              <a:rPr lang="en-US" sz="4100">
                <a:solidFill>
                  <a:srgbClr val="6B705C"/>
                </a:solidFill>
                <a:latin typeface="Garet 2"/>
              </a:rPr>
              <a:t>Formation</a:t>
            </a:r>
          </a:p>
          <a:p>
            <a:pPr marL="885195" lvl="1" indent="-442598">
              <a:lnSpc>
                <a:spcPts val="5330"/>
              </a:lnSpc>
              <a:buFont typeface="Arial"/>
              <a:buChar char="•"/>
            </a:pPr>
            <a:r>
              <a:rPr lang="en-US" sz="4100">
                <a:solidFill>
                  <a:srgbClr val="6B705C"/>
                </a:solidFill>
                <a:latin typeface="Garet 2"/>
              </a:rPr>
              <a:t>Recherche fondamentale ou appliquée</a:t>
            </a:r>
          </a:p>
          <a:p>
            <a:pPr marL="885195" lvl="1" indent="-442598">
              <a:lnSpc>
                <a:spcPts val="5330"/>
              </a:lnSpc>
              <a:buFont typeface="Arial"/>
              <a:buChar char="•"/>
            </a:pPr>
            <a:r>
              <a:rPr lang="en-US" sz="4100">
                <a:solidFill>
                  <a:srgbClr val="6B705C"/>
                </a:solidFill>
                <a:latin typeface="Garet 2"/>
              </a:rPr>
              <a:t>Etc.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5877999" cy="10287000"/>
            <a:chOff x="0" y="0"/>
            <a:chExt cx="1548115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548115" cy="2709333"/>
            </a:xfrm>
            <a:custGeom>
              <a:avLst/>
              <a:gdLst/>
              <a:ahLst/>
              <a:cxnLst/>
              <a:rect l="l" t="t" r="r" b="b"/>
              <a:pathLst>
                <a:path w="1548115" h="2709333">
                  <a:moveTo>
                    <a:pt x="0" y="0"/>
                  </a:moveTo>
                  <a:lnTo>
                    <a:pt x="1548115" y="0"/>
                  </a:lnTo>
                  <a:lnTo>
                    <a:pt x="1548115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CB997E"/>
            </a:solidFill>
          </p:spPr>
          <p:txBody>
            <a:bodyPr/>
            <a:lstStyle/>
            <a:p>
              <a:endParaRPr lang="fr-BE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520319" y="2050316"/>
            <a:ext cx="5357679" cy="39243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10499"/>
              </a:lnSpc>
              <a:spcBef>
                <a:spcPct val="0"/>
              </a:spcBef>
            </a:pPr>
            <a:r>
              <a:rPr lang="en-US" sz="7499">
                <a:solidFill>
                  <a:srgbClr val="F8F5ED"/>
                </a:solidFill>
                <a:latin typeface="Abril Fatface"/>
              </a:rPr>
              <a:t>Missions possibles et débouchés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6705600" y="906763"/>
            <a:ext cx="10504297" cy="84734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700" lvl="1" indent="-323850">
              <a:lnSpc>
                <a:spcPts val="3900"/>
              </a:lnSpc>
              <a:buFont typeface="Arial"/>
              <a:buChar char="•"/>
            </a:pPr>
            <a:r>
              <a:rPr lang="en-US" sz="2500" dirty="0">
                <a:solidFill>
                  <a:srgbClr val="6B705C"/>
                </a:solidFill>
                <a:latin typeface="Garet 2"/>
              </a:rPr>
              <a:t>Animation de </a:t>
            </a:r>
            <a:r>
              <a:rPr lang="en-US" sz="2500" dirty="0" err="1">
                <a:solidFill>
                  <a:srgbClr val="6B705C"/>
                </a:solidFill>
                <a:latin typeface="Garet 2"/>
              </a:rPr>
              <a:t>groupes</a:t>
            </a:r>
            <a:r>
              <a:rPr lang="en-US" sz="2500" dirty="0">
                <a:solidFill>
                  <a:srgbClr val="6B705C"/>
                </a:solidFill>
                <a:latin typeface="Garet 2"/>
              </a:rPr>
              <a:t> de parole/ateliers</a:t>
            </a:r>
          </a:p>
          <a:p>
            <a:pPr marL="647700" lvl="1" indent="-323850">
              <a:lnSpc>
                <a:spcPts val="3900"/>
              </a:lnSpc>
              <a:buFont typeface="Arial"/>
              <a:buChar char="•"/>
            </a:pPr>
            <a:r>
              <a:rPr lang="en-US" sz="2500" dirty="0">
                <a:solidFill>
                  <a:srgbClr val="6B705C"/>
                </a:solidFill>
                <a:latin typeface="Garet 2"/>
              </a:rPr>
              <a:t>Insertion </a:t>
            </a:r>
            <a:r>
              <a:rPr lang="en-US" sz="2500" dirty="0" err="1">
                <a:solidFill>
                  <a:srgbClr val="6B705C"/>
                </a:solidFill>
                <a:latin typeface="Garet 2"/>
              </a:rPr>
              <a:t>socioprofessionnelle</a:t>
            </a:r>
            <a:r>
              <a:rPr lang="en-US" sz="2500" dirty="0">
                <a:solidFill>
                  <a:srgbClr val="6B705C"/>
                </a:solidFill>
                <a:latin typeface="Garet 2"/>
              </a:rPr>
              <a:t> de </a:t>
            </a:r>
            <a:r>
              <a:rPr lang="en-US" sz="2500" dirty="0" err="1">
                <a:solidFill>
                  <a:srgbClr val="6B705C"/>
                </a:solidFill>
                <a:latin typeface="Garet 2"/>
              </a:rPr>
              <a:t>demandeurs</a:t>
            </a:r>
            <a:r>
              <a:rPr lang="en-US" sz="2500" dirty="0">
                <a:solidFill>
                  <a:srgbClr val="6B705C"/>
                </a:solidFill>
                <a:latin typeface="Garet 2"/>
              </a:rPr>
              <a:t> </a:t>
            </a:r>
            <a:r>
              <a:rPr lang="en-US" sz="2500" dirty="0" err="1">
                <a:solidFill>
                  <a:srgbClr val="6B705C"/>
                </a:solidFill>
                <a:latin typeface="Garet 2"/>
              </a:rPr>
              <a:t>d'emploi</a:t>
            </a:r>
            <a:endParaRPr lang="en-US" sz="2500" dirty="0">
              <a:solidFill>
                <a:srgbClr val="6B705C"/>
              </a:solidFill>
              <a:latin typeface="Garet 2"/>
            </a:endParaRPr>
          </a:p>
          <a:p>
            <a:pPr marL="647700" lvl="1" indent="-323850">
              <a:lnSpc>
                <a:spcPts val="3900"/>
              </a:lnSpc>
              <a:buFont typeface="Arial"/>
              <a:buChar char="•"/>
            </a:pPr>
            <a:r>
              <a:rPr lang="en-US" sz="2500" dirty="0">
                <a:solidFill>
                  <a:srgbClr val="6B705C"/>
                </a:solidFill>
                <a:latin typeface="Garet 2"/>
              </a:rPr>
              <a:t>Insertion </a:t>
            </a:r>
            <a:r>
              <a:rPr lang="en-US" sz="2500" dirty="0" err="1">
                <a:solidFill>
                  <a:srgbClr val="6B705C"/>
                </a:solidFill>
                <a:latin typeface="Garet 2"/>
              </a:rPr>
              <a:t>socioculturelle</a:t>
            </a:r>
            <a:r>
              <a:rPr lang="en-US" sz="2500" dirty="0">
                <a:solidFill>
                  <a:srgbClr val="6B705C"/>
                </a:solidFill>
                <a:latin typeface="Garet 2"/>
              </a:rPr>
              <a:t> des </a:t>
            </a:r>
            <a:r>
              <a:rPr lang="en-US" sz="2500" dirty="0" err="1">
                <a:solidFill>
                  <a:srgbClr val="6B705C"/>
                </a:solidFill>
                <a:latin typeface="Garet 2"/>
              </a:rPr>
              <a:t>personnes</a:t>
            </a:r>
            <a:r>
              <a:rPr lang="en-US" sz="2500" dirty="0">
                <a:solidFill>
                  <a:srgbClr val="6B705C"/>
                </a:solidFill>
                <a:latin typeface="Garet 2"/>
              </a:rPr>
              <a:t> </a:t>
            </a:r>
            <a:r>
              <a:rPr lang="en-US" sz="2500" dirty="0" err="1">
                <a:solidFill>
                  <a:srgbClr val="6B705C"/>
                </a:solidFill>
                <a:latin typeface="Garet 2"/>
              </a:rPr>
              <a:t>en</a:t>
            </a:r>
            <a:r>
              <a:rPr lang="en-US" sz="2500" dirty="0">
                <a:solidFill>
                  <a:srgbClr val="6B705C"/>
                </a:solidFill>
                <a:latin typeface="Garet 2"/>
              </a:rPr>
              <a:t> situation de </a:t>
            </a:r>
            <a:r>
              <a:rPr lang="en-US" sz="2500" dirty="0" err="1">
                <a:solidFill>
                  <a:srgbClr val="6B705C"/>
                </a:solidFill>
                <a:latin typeface="Garet 2"/>
              </a:rPr>
              <a:t>précarité</a:t>
            </a:r>
            <a:r>
              <a:rPr lang="en-US" sz="2500" dirty="0">
                <a:solidFill>
                  <a:srgbClr val="6B705C"/>
                </a:solidFill>
                <a:latin typeface="Garet 2"/>
              </a:rPr>
              <a:t> (</a:t>
            </a:r>
            <a:r>
              <a:rPr lang="en-US" sz="2500" dirty="0" err="1">
                <a:solidFill>
                  <a:srgbClr val="6B705C"/>
                </a:solidFill>
                <a:latin typeface="Garet 2"/>
              </a:rPr>
              <a:t>marginalisation</a:t>
            </a:r>
            <a:r>
              <a:rPr lang="en-US" sz="2500" dirty="0">
                <a:solidFill>
                  <a:srgbClr val="6B705C"/>
                </a:solidFill>
                <a:latin typeface="Garet 2"/>
              </a:rPr>
              <a:t>, exclusion </a:t>
            </a:r>
            <a:r>
              <a:rPr lang="en-US" sz="2500" dirty="0" err="1">
                <a:solidFill>
                  <a:srgbClr val="6B705C"/>
                </a:solidFill>
                <a:latin typeface="Garet 2"/>
              </a:rPr>
              <a:t>sociale</a:t>
            </a:r>
            <a:r>
              <a:rPr lang="en-US" sz="2500" dirty="0">
                <a:solidFill>
                  <a:srgbClr val="6B705C"/>
                </a:solidFill>
                <a:latin typeface="Garet 2"/>
              </a:rPr>
              <a:t>, </a:t>
            </a:r>
            <a:r>
              <a:rPr lang="en-US" sz="2500" dirty="0" err="1">
                <a:solidFill>
                  <a:srgbClr val="6B705C"/>
                </a:solidFill>
                <a:latin typeface="Garet 2"/>
              </a:rPr>
              <a:t>délinquance</a:t>
            </a:r>
            <a:r>
              <a:rPr lang="en-US" sz="2500" dirty="0">
                <a:solidFill>
                  <a:srgbClr val="6B705C"/>
                </a:solidFill>
                <a:latin typeface="Garet 2"/>
              </a:rPr>
              <a:t>, </a:t>
            </a:r>
            <a:r>
              <a:rPr lang="en-US" sz="2500" dirty="0" err="1">
                <a:solidFill>
                  <a:srgbClr val="6B705C"/>
                </a:solidFill>
                <a:latin typeface="Garet 2"/>
              </a:rPr>
              <a:t>toxicomanie</a:t>
            </a:r>
            <a:r>
              <a:rPr lang="en-US" sz="2500" dirty="0">
                <a:solidFill>
                  <a:srgbClr val="6B705C"/>
                </a:solidFill>
                <a:latin typeface="Garet 2"/>
              </a:rPr>
              <a:t>...)</a:t>
            </a:r>
          </a:p>
          <a:p>
            <a:pPr marL="647700" lvl="1" indent="-323850">
              <a:lnSpc>
                <a:spcPts val="3900"/>
              </a:lnSpc>
              <a:buFont typeface="Arial"/>
              <a:buChar char="•"/>
            </a:pPr>
            <a:r>
              <a:rPr lang="en-US" sz="2500" dirty="0" err="1">
                <a:solidFill>
                  <a:srgbClr val="6B705C"/>
                </a:solidFill>
                <a:latin typeface="Garet 2"/>
              </a:rPr>
              <a:t>Médiation</a:t>
            </a:r>
            <a:r>
              <a:rPr lang="en-US" sz="2500" dirty="0">
                <a:solidFill>
                  <a:srgbClr val="6B705C"/>
                </a:solidFill>
                <a:latin typeface="Garet 2"/>
              </a:rPr>
              <a:t> </a:t>
            </a:r>
            <a:r>
              <a:rPr lang="en-US" sz="2500" dirty="0" err="1">
                <a:solidFill>
                  <a:srgbClr val="6B705C"/>
                </a:solidFill>
                <a:latin typeface="Garet 2"/>
              </a:rPr>
              <a:t>interpersonnelle</a:t>
            </a:r>
            <a:r>
              <a:rPr lang="en-US" sz="2500" dirty="0">
                <a:solidFill>
                  <a:srgbClr val="6B705C"/>
                </a:solidFill>
                <a:latin typeface="Garet 2"/>
              </a:rPr>
              <a:t>, </a:t>
            </a:r>
            <a:r>
              <a:rPr lang="en-US" sz="2500" dirty="0" err="1">
                <a:solidFill>
                  <a:srgbClr val="6B705C"/>
                </a:solidFill>
                <a:latin typeface="Garet 2"/>
              </a:rPr>
              <a:t>familiale</a:t>
            </a:r>
            <a:r>
              <a:rPr lang="en-US" sz="2500" dirty="0">
                <a:solidFill>
                  <a:srgbClr val="6B705C"/>
                </a:solidFill>
                <a:latin typeface="Garet 2"/>
              </a:rPr>
              <a:t>, </a:t>
            </a:r>
            <a:r>
              <a:rPr lang="en-US" sz="2500" dirty="0" err="1">
                <a:solidFill>
                  <a:srgbClr val="6B705C"/>
                </a:solidFill>
                <a:latin typeface="Garet 2"/>
              </a:rPr>
              <a:t>scolaire</a:t>
            </a:r>
            <a:r>
              <a:rPr lang="en-US" sz="2500" dirty="0">
                <a:solidFill>
                  <a:srgbClr val="6B705C"/>
                </a:solidFill>
                <a:latin typeface="Garet 2"/>
              </a:rPr>
              <a:t>, </a:t>
            </a:r>
            <a:r>
              <a:rPr lang="en-US" sz="2500" dirty="0" err="1">
                <a:solidFill>
                  <a:srgbClr val="6B705C"/>
                </a:solidFill>
                <a:latin typeface="Garet 2"/>
              </a:rPr>
              <a:t>sociale</a:t>
            </a:r>
            <a:r>
              <a:rPr lang="en-US" sz="2500" dirty="0">
                <a:solidFill>
                  <a:srgbClr val="6B705C"/>
                </a:solidFill>
                <a:latin typeface="Garet 2"/>
              </a:rPr>
              <a:t> </a:t>
            </a:r>
            <a:r>
              <a:rPr lang="en-US" sz="2500" dirty="0" err="1">
                <a:solidFill>
                  <a:srgbClr val="6B705C"/>
                </a:solidFill>
                <a:latin typeface="Garet 2"/>
              </a:rPr>
              <a:t>ou</a:t>
            </a:r>
            <a:r>
              <a:rPr lang="en-US" sz="2500" dirty="0">
                <a:solidFill>
                  <a:srgbClr val="6B705C"/>
                </a:solidFill>
                <a:latin typeface="Garet 2"/>
              </a:rPr>
              <a:t> </a:t>
            </a:r>
            <a:r>
              <a:rPr lang="en-US" sz="2500" dirty="0" err="1">
                <a:solidFill>
                  <a:srgbClr val="6B705C"/>
                </a:solidFill>
                <a:latin typeface="Garet 2"/>
              </a:rPr>
              <a:t>interculturelle</a:t>
            </a:r>
            <a:endParaRPr lang="en-US" sz="2500" dirty="0">
              <a:solidFill>
                <a:srgbClr val="6B705C"/>
              </a:solidFill>
              <a:latin typeface="Garet 2"/>
            </a:endParaRPr>
          </a:p>
          <a:p>
            <a:pPr marL="647700" lvl="1" indent="-323850">
              <a:lnSpc>
                <a:spcPts val="3900"/>
              </a:lnSpc>
              <a:buFont typeface="Arial"/>
              <a:buChar char="•"/>
            </a:pPr>
            <a:r>
              <a:rPr lang="en-US" sz="2500" dirty="0" err="1">
                <a:solidFill>
                  <a:srgbClr val="6B705C"/>
                </a:solidFill>
                <a:latin typeface="Garet 2"/>
              </a:rPr>
              <a:t>Analyse</a:t>
            </a:r>
            <a:r>
              <a:rPr lang="en-US" sz="2500" dirty="0">
                <a:solidFill>
                  <a:srgbClr val="6B705C"/>
                </a:solidFill>
                <a:latin typeface="Garet 2"/>
              </a:rPr>
              <a:t> et intervention dans les </a:t>
            </a:r>
            <a:r>
              <a:rPr lang="en-US" sz="2500" dirty="0" err="1">
                <a:solidFill>
                  <a:srgbClr val="6B705C"/>
                </a:solidFill>
                <a:latin typeface="Garet 2"/>
              </a:rPr>
              <a:t>organisations</a:t>
            </a:r>
            <a:r>
              <a:rPr lang="en-US" sz="2500" dirty="0">
                <a:solidFill>
                  <a:srgbClr val="6B705C"/>
                </a:solidFill>
                <a:latin typeface="Garet 2"/>
              </a:rPr>
              <a:t> et les institutions (formation, </a:t>
            </a:r>
            <a:r>
              <a:rPr lang="en-US" sz="2500" dirty="0" err="1">
                <a:solidFill>
                  <a:srgbClr val="6B705C"/>
                </a:solidFill>
                <a:latin typeface="Garet 2"/>
              </a:rPr>
              <a:t>ressources</a:t>
            </a:r>
            <a:r>
              <a:rPr lang="en-US" sz="2500" dirty="0">
                <a:solidFill>
                  <a:srgbClr val="6B705C"/>
                </a:solidFill>
                <a:latin typeface="Garet 2"/>
              </a:rPr>
              <a:t> </a:t>
            </a:r>
            <a:r>
              <a:rPr lang="en-US" sz="2500" dirty="0" err="1">
                <a:solidFill>
                  <a:srgbClr val="6B705C"/>
                </a:solidFill>
                <a:latin typeface="Garet 2"/>
              </a:rPr>
              <a:t>humaines</a:t>
            </a:r>
            <a:r>
              <a:rPr lang="en-US" sz="2500" dirty="0">
                <a:solidFill>
                  <a:srgbClr val="6B705C"/>
                </a:solidFill>
                <a:latin typeface="Garet 2"/>
              </a:rPr>
              <a:t>, relations </a:t>
            </a:r>
            <a:r>
              <a:rPr lang="en-US" sz="2500" dirty="0" err="1">
                <a:solidFill>
                  <a:srgbClr val="6B705C"/>
                </a:solidFill>
                <a:latin typeface="Garet 2"/>
              </a:rPr>
              <a:t>publiques</a:t>
            </a:r>
            <a:r>
              <a:rPr lang="en-US" sz="2500" dirty="0">
                <a:solidFill>
                  <a:srgbClr val="6B705C"/>
                </a:solidFill>
                <a:latin typeface="Garet 2"/>
              </a:rPr>
              <a:t>...)</a:t>
            </a:r>
          </a:p>
          <a:p>
            <a:pPr marL="647700" lvl="1" indent="-323850">
              <a:lnSpc>
                <a:spcPts val="3900"/>
              </a:lnSpc>
              <a:buFont typeface="Arial"/>
              <a:buChar char="•"/>
            </a:pPr>
            <a:r>
              <a:rPr lang="en-US" sz="2500" dirty="0">
                <a:solidFill>
                  <a:srgbClr val="6B705C"/>
                </a:solidFill>
                <a:latin typeface="Garet 2"/>
              </a:rPr>
              <a:t>Travail </a:t>
            </a:r>
            <a:r>
              <a:rPr lang="en-US" sz="2500" dirty="0" err="1">
                <a:solidFill>
                  <a:srgbClr val="6B705C"/>
                </a:solidFill>
                <a:latin typeface="Garet 2"/>
              </a:rPr>
              <a:t>en</a:t>
            </a:r>
            <a:r>
              <a:rPr lang="en-US" sz="2500" dirty="0">
                <a:solidFill>
                  <a:srgbClr val="6B705C"/>
                </a:solidFill>
                <a:latin typeface="Garet 2"/>
              </a:rPr>
              <a:t> milieu </a:t>
            </a:r>
            <a:r>
              <a:rPr lang="en-US" sz="2500" dirty="0" err="1">
                <a:solidFill>
                  <a:srgbClr val="6B705C"/>
                </a:solidFill>
                <a:latin typeface="Garet 2"/>
              </a:rPr>
              <a:t>ouvert</a:t>
            </a:r>
            <a:endParaRPr lang="en-US" sz="2500" dirty="0">
              <a:solidFill>
                <a:srgbClr val="6B705C"/>
              </a:solidFill>
              <a:latin typeface="Garet 2"/>
            </a:endParaRPr>
          </a:p>
          <a:p>
            <a:pPr marL="647700" lvl="1" indent="-323850">
              <a:lnSpc>
                <a:spcPts val="3900"/>
              </a:lnSpc>
              <a:buFont typeface="Arial"/>
              <a:buChar char="•"/>
            </a:pPr>
            <a:r>
              <a:rPr lang="en-US" sz="2500" dirty="0" err="1">
                <a:solidFill>
                  <a:srgbClr val="6B705C"/>
                </a:solidFill>
                <a:latin typeface="Garet 2"/>
              </a:rPr>
              <a:t>Coopération</a:t>
            </a:r>
            <a:r>
              <a:rPr lang="en-US" sz="2500" dirty="0">
                <a:solidFill>
                  <a:srgbClr val="6B705C"/>
                </a:solidFill>
                <a:latin typeface="Garet 2"/>
              </a:rPr>
              <a:t> au </a:t>
            </a:r>
            <a:r>
              <a:rPr lang="en-US" sz="2500" dirty="0" err="1">
                <a:solidFill>
                  <a:srgbClr val="6B705C"/>
                </a:solidFill>
                <a:latin typeface="Garet 2"/>
              </a:rPr>
              <a:t>développement</a:t>
            </a:r>
            <a:endParaRPr lang="en-US" sz="2500" dirty="0">
              <a:solidFill>
                <a:srgbClr val="6B705C"/>
              </a:solidFill>
              <a:latin typeface="Garet 2"/>
            </a:endParaRPr>
          </a:p>
          <a:p>
            <a:pPr marL="647700" lvl="1" indent="-323850">
              <a:lnSpc>
                <a:spcPts val="3900"/>
              </a:lnSpc>
              <a:buFont typeface="Arial"/>
              <a:buChar char="•"/>
            </a:pPr>
            <a:r>
              <a:rPr lang="en-US" sz="2500" dirty="0" err="1">
                <a:solidFill>
                  <a:srgbClr val="6B705C"/>
                </a:solidFill>
                <a:latin typeface="Garet 2"/>
              </a:rPr>
              <a:t>Psychologie</a:t>
            </a:r>
            <a:r>
              <a:rPr lang="en-US" sz="2500" dirty="0">
                <a:solidFill>
                  <a:srgbClr val="6B705C"/>
                </a:solidFill>
                <a:latin typeface="Garet 2"/>
              </a:rPr>
              <a:t> </a:t>
            </a:r>
            <a:r>
              <a:rPr lang="en-US" sz="2500" dirty="0" err="1">
                <a:solidFill>
                  <a:srgbClr val="6B705C"/>
                </a:solidFill>
                <a:latin typeface="Garet 2"/>
              </a:rPr>
              <a:t>sociale</a:t>
            </a:r>
            <a:r>
              <a:rPr lang="en-US" sz="2500" dirty="0">
                <a:solidFill>
                  <a:srgbClr val="6B705C"/>
                </a:solidFill>
                <a:latin typeface="Garet 2"/>
              </a:rPr>
              <a:t> </a:t>
            </a:r>
            <a:r>
              <a:rPr lang="en-US" sz="2500" dirty="0" err="1">
                <a:solidFill>
                  <a:srgbClr val="6B705C"/>
                </a:solidFill>
                <a:latin typeface="Garet 2"/>
              </a:rPr>
              <a:t>clinique</a:t>
            </a:r>
            <a:r>
              <a:rPr lang="en-US" sz="2500" dirty="0">
                <a:solidFill>
                  <a:srgbClr val="6B705C"/>
                </a:solidFill>
                <a:latin typeface="Garet 2"/>
              </a:rPr>
              <a:t> (</a:t>
            </a:r>
            <a:r>
              <a:rPr lang="en-US" sz="2500" dirty="0" err="1">
                <a:solidFill>
                  <a:srgbClr val="6B705C"/>
                </a:solidFill>
                <a:latin typeface="Garet 2"/>
              </a:rPr>
              <a:t>centres</a:t>
            </a:r>
            <a:r>
              <a:rPr lang="en-US" sz="2500" dirty="0">
                <a:solidFill>
                  <a:srgbClr val="6B705C"/>
                </a:solidFill>
                <a:latin typeface="Garet 2"/>
              </a:rPr>
              <a:t> </a:t>
            </a:r>
            <a:r>
              <a:rPr lang="en-US" sz="2500" dirty="0" err="1">
                <a:solidFill>
                  <a:srgbClr val="6B705C"/>
                </a:solidFill>
                <a:latin typeface="Garet 2"/>
              </a:rPr>
              <a:t>PMS,centre</a:t>
            </a:r>
            <a:r>
              <a:rPr lang="en-US" sz="2500" dirty="0">
                <a:solidFill>
                  <a:srgbClr val="6B705C"/>
                </a:solidFill>
                <a:latin typeface="Garet 2"/>
              </a:rPr>
              <a:t> de planning familial...)</a:t>
            </a:r>
          </a:p>
          <a:p>
            <a:pPr marL="647700" lvl="1" indent="-323850">
              <a:lnSpc>
                <a:spcPts val="3900"/>
              </a:lnSpc>
              <a:buFont typeface="Arial"/>
              <a:buChar char="•"/>
            </a:pPr>
            <a:r>
              <a:rPr lang="en-US" sz="2500" dirty="0" err="1">
                <a:solidFill>
                  <a:srgbClr val="6B705C"/>
                </a:solidFill>
                <a:latin typeface="Garet 2"/>
              </a:rPr>
              <a:t>Enquête</a:t>
            </a:r>
            <a:r>
              <a:rPr lang="en-US" sz="2500" dirty="0">
                <a:solidFill>
                  <a:srgbClr val="6B705C"/>
                </a:solidFill>
                <a:latin typeface="Garet 2"/>
              </a:rPr>
              <a:t> </a:t>
            </a:r>
            <a:r>
              <a:rPr lang="en-US" sz="2500" dirty="0" err="1">
                <a:solidFill>
                  <a:srgbClr val="6B705C"/>
                </a:solidFill>
                <a:latin typeface="Garet 2"/>
              </a:rPr>
              <a:t>psychosociales</a:t>
            </a:r>
            <a:r>
              <a:rPr lang="en-US" sz="2500" dirty="0">
                <a:solidFill>
                  <a:srgbClr val="6B705C"/>
                </a:solidFill>
                <a:latin typeface="Garet 2"/>
              </a:rPr>
              <a:t> (</a:t>
            </a:r>
            <a:r>
              <a:rPr lang="en-US" sz="2500" dirty="0" err="1">
                <a:solidFill>
                  <a:srgbClr val="6B705C"/>
                </a:solidFill>
                <a:latin typeface="Garet 2"/>
              </a:rPr>
              <a:t>évaluation</a:t>
            </a:r>
            <a:r>
              <a:rPr lang="en-US" sz="2500" dirty="0">
                <a:solidFill>
                  <a:srgbClr val="6B705C"/>
                </a:solidFill>
                <a:latin typeface="Garet 2"/>
              </a:rPr>
              <a:t> </a:t>
            </a:r>
            <a:r>
              <a:rPr lang="en-US" sz="2500" dirty="0" err="1">
                <a:solidFill>
                  <a:srgbClr val="6B705C"/>
                </a:solidFill>
                <a:latin typeface="Garet 2"/>
              </a:rPr>
              <a:t>d'actions</a:t>
            </a:r>
            <a:r>
              <a:rPr lang="en-US" sz="2500" dirty="0">
                <a:solidFill>
                  <a:srgbClr val="6B705C"/>
                </a:solidFill>
                <a:latin typeface="Garet 2"/>
              </a:rPr>
              <a:t>, diagnostic des </a:t>
            </a:r>
            <a:r>
              <a:rPr lang="en-US" sz="2500" dirty="0" err="1">
                <a:solidFill>
                  <a:srgbClr val="6B705C"/>
                </a:solidFill>
                <a:latin typeface="Garet 2"/>
              </a:rPr>
              <a:t>besoins</a:t>
            </a:r>
            <a:r>
              <a:rPr lang="en-US" sz="2500" dirty="0">
                <a:solidFill>
                  <a:srgbClr val="6B705C"/>
                </a:solidFill>
                <a:latin typeface="Garet 2"/>
              </a:rPr>
              <a:t> et </a:t>
            </a:r>
            <a:r>
              <a:rPr lang="en-US" sz="2500" dirty="0" err="1">
                <a:solidFill>
                  <a:srgbClr val="6B705C"/>
                </a:solidFill>
                <a:latin typeface="Garet 2"/>
              </a:rPr>
              <a:t>demandes</a:t>
            </a:r>
            <a:r>
              <a:rPr lang="en-US" sz="2500" dirty="0">
                <a:solidFill>
                  <a:srgbClr val="6B705C"/>
                </a:solidFill>
                <a:latin typeface="Garet 2"/>
              </a:rPr>
              <a:t> </a:t>
            </a:r>
            <a:r>
              <a:rPr lang="en-US" sz="2500" dirty="0" err="1">
                <a:solidFill>
                  <a:srgbClr val="6B705C"/>
                </a:solidFill>
                <a:latin typeface="Garet 2"/>
              </a:rPr>
              <a:t>d'acteurs</a:t>
            </a:r>
            <a:r>
              <a:rPr lang="en-US" sz="2500" dirty="0">
                <a:solidFill>
                  <a:srgbClr val="6B705C"/>
                </a:solidFill>
                <a:latin typeface="Garet 2"/>
              </a:rPr>
              <a:t> </a:t>
            </a:r>
            <a:r>
              <a:rPr lang="en-US" sz="2500" dirty="0" err="1">
                <a:solidFill>
                  <a:srgbClr val="6B705C"/>
                </a:solidFill>
                <a:latin typeface="Garet 2"/>
              </a:rPr>
              <a:t>sociaux</a:t>
            </a:r>
            <a:r>
              <a:rPr lang="en-US" sz="2500" dirty="0">
                <a:solidFill>
                  <a:srgbClr val="6B705C"/>
                </a:solidFill>
                <a:latin typeface="Garet 2"/>
              </a:rPr>
              <a:t>...)</a:t>
            </a:r>
          </a:p>
          <a:p>
            <a:pPr marL="647700" lvl="1" indent="-323850">
              <a:lnSpc>
                <a:spcPts val="3900"/>
              </a:lnSpc>
              <a:buFont typeface="Arial"/>
              <a:buChar char="•"/>
            </a:pPr>
            <a:r>
              <a:rPr lang="en-US" sz="2500" dirty="0">
                <a:solidFill>
                  <a:srgbClr val="6B705C"/>
                </a:solidFill>
                <a:latin typeface="Garet 2"/>
              </a:rPr>
              <a:t>...</a:t>
            </a:r>
          </a:p>
        </p:txBody>
      </p:sp>
      <p:sp>
        <p:nvSpPr>
          <p:cNvPr id="7" name="Freeform 7"/>
          <p:cNvSpPr/>
          <p:nvPr/>
        </p:nvSpPr>
        <p:spPr>
          <a:xfrm>
            <a:off x="5265672" y="4531174"/>
            <a:ext cx="1224653" cy="1224653"/>
          </a:xfrm>
          <a:custGeom>
            <a:avLst/>
            <a:gdLst/>
            <a:ahLst/>
            <a:cxnLst/>
            <a:rect l="l" t="t" r="r" b="b"/>
            <a:pathLst>
              <a:path w="1224653" h="1224653">
                <a:moveTo>
                  <a:pt x="0" y="0"/>
                </a:moveTo>
                <a:lnTo>
                  <a:pt x="1224653" y="0"/>
                </a:lnTo>
                <a:lnTo>
                  <a:pt x="1224653" y="1224652"/>
                </a:lnTo>
                <a:lnTo>
                  <a:pt x="0" y="12246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8014103" y="13103"/>
            <a:ext cx="10287000" cy="10260795"/>
            <a:chOff x="0" y="0"/>
            <a:chExt cx="2709333" cy="270243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709333" cy="2702432"/>
            </a:xfrm>
            <a:custGeom>
              <a:avLst/>
              <a:gdLst/>
              <a:ahLst/>
              <a:cxnLst/>
              <a:rect l="l" t="t" r="r" b="b"/>
              <a:pathLst>
                <a:path w="2709333" h="2702432">
                  <a:moveTo>
                    <a:pt x="0" y="0"/>
                  </a:moveTo>
                  <a:lnTo>
                    <a:pt x="2709333" y="0"/>
                  </a:lnTo>
                  <a:lnTo>
                    <a:pt x="2709333" y="2702432"/>
                  </a:lnTo>
                  <a:lnTo>
                    <a:pt x="0" y="2702432"/>
                  </a:lnTo>
                  <a:close/>
                </a:path>
              </a:pathLst>
            </a:custGeom>
            <a:solidFill>
              <a:srgbClr val="EBC2B3"/>
            </a:solidFill>
          </p:spPr>
          <p:txBody>
            <a:bodyPr/>
            <a:lstStyle/>
            <a:p>
              <a:endParaRPr lang="fr-BE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-2054298">
            <a:off x="14562151" y="2686994"/>
            <a:ext cx="1534581" cy="1088157"/>
          </a:xfrm>
          <a:custGeom>
            <a:avLst/>
            <a:gdLst/>
            <a:ahLst/>
            <a:cxnLst/>
            <a:rect l="l" t="t" r="r" b="b"/>
            <a:pathLst>
              <a:path w="1534581" h="1088157">
                <a:moveTo>
                  <a:pt x="0" y="0"/>
                </a:moveTo>
                <a:lnTo>
                  <a:pt x="1534580" y="0"/>
                </a:lnTo>
                <a:lnTo>
                  <a:pt x="1534580" y="1088157"/>
                </a:lnTo>
                <a:lnTo>
                  <a:pt x="0" y="108815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BE"/>
          </a:p>
        </p:txBody>
      </p:sp>
      <p:sp>
        <p:nvSpPr>
          <p:cNvPr id="6" name="Freeform 6"/>
          <p:cNvSpPr/>
          <p:nvPr/>
        </p:nvSpPr>
        <p:spPr>
          <a:xfrm rot="-7219391">
            <a:off x="12991389" y="7212181"/>
            <a:ext cx="1552678" cy="965483"/>
          </a:xfrm>
          <a:custGeom>
            <a:avLst/>
            <a:gdLst/>
            <a:ahLst/>
            <a:cxnLst/>
            <a:rect l="l" t="t" r="r" b="b"/>
            <a:pathLst>
              <a:path w="1552678" h="965483">
                <a:moveTo>
                  <a:pt x="0" y="0"/>
                </a:moveTo>
                <a:lnTo>
                  <a:pt x="1552678" y="0"/>
                </a:lnTo>
                <a:lnTo>
                  <a:pt x="1552678" y="965483"/>
                </a:lnTo>
                <a:lnTo>
                  <a:pt x="0" y="96548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BE"/>
          </a:p>
        </p:txBody>
      </p:sp>
      <p:sp>
        <p:nvSpPr>
          <p:cNvPr id="7" name="Freeform 7"/>
          <p:cNvSpPr/>
          <p:nvPr/>
        </p:nvSpPr>
        <p:spPr>
          <a:xfrm rot="1668269" flipV="1">
            <a:off x="10142737" y="3524152"/>
            <a:ext cx="1603241" cy="425588"/>
          </a:xfrm>
          <a:custGeom>
            <a:avLst/>
            <a:gdLst/>
            <a:ahLst/>
            <a:cxnLst/>
            <a:rect l="l" t="t" r="r" b="b"/>
            <a:pathLst>
              <a:path w="1603241" h="425588">
                <a:moveTo>
                  <a:pt x="0" y="425587"/>
                </a:moveTo>
                <a:lnTo>
                  <a:pt x="1603241" y="425587"/>
                </a:lnTo>
                <a:lnTo>
                  <a:pt x="1603241" y="0"/>
                </a:lnTo>
                <a:lnTo>
                  <a:pt x="0" y="0"/>
                </a:lnTo>
                <a:lnTo>
                  <a:pt x="0" y="425587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BE"/>
          </a:p>
        </p:txBody>
      </p:sp>
      <p:sp>
        <p:nvSpPr>
          <p:cNvPr id="8" name="Freeform 8"/>
          <p:cNvSpPr/>
          <p:nvPr/>
        </p:nvSpPr>
        <p:spPr>
          <a:xfrm>
            <a:off x="7414879" y="4684270"/>
            <a:ext cx="1224653" cy="1224653"/>
          </a:xfrm>
          <a:custGeom>
            <a:avLst/>
            <a:gdLst/>
            <a:ahLst/>
            <a:cxnLst/>
            <a:rect l="l" t="t" r="r" b="b"/>
            <a:pathLst>
              <a:path w="1224653" h="1224653">
                <a:moveTo>
                  <a:pt x="0" y="0"/>
                </a:moveTo>
                <a:lnTo>
                  <a:pt x="1224652" y="0"/>
                </a:lnTo>
                <a:lnTo>
                  <a:pt x="1224652" y="1224653"/>
                </a:lnTo>
                <a:lnTo>
                  <a:pt x="0" y="122465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BE"/>
          </a:p>
        </p:txBody>
      </p:sp>
      <p:grpSp>
        <p:nvGrpSpPr>
          <p:cNvPr id="9" name="Group 9"/>
          <p:cNvGrpSpPr/>
          <p:nvPr/>
        </p:nvGrpSpPr>
        <p:grpSpPr>
          <a:xfrm>
            <a:off x="11414296" y="3736945"/>
            <a:ext cx="3917096" cy="3427459"/>
            <a:chOff x="0" y="0"/>
            <a:chExt cx="812800" cy="7112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711200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711200"/>
                  </a:lnTo>
                  <a:close/>
                </a:path>
              </a:pathLst>
            </a:custGeom>
            <a:solidFill>
              <a:srgbClr val="F8F5ED"/>
            </a:solidFill>
          </p:spPr>
          <p:txBody>
            <a:bodyPr/>
            <a:lstStyle/>
            <a:p>
              <a:endParaRPr lang="fr-BE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127000" y="12700"/>
              <a:ext cx="558800" cy="368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980860" y="1299810"/>
            <a:ext cx="5593244" cy="26003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0499"/>
              </a:lnSpc>
              <a:spcBef>
                <a:spcPct val="0"/>
              </a:spcBef>
            </a:pPr>
            <a:r>
              <a:rPr lang="en-US" sz="7499" u="none" strike="noStrike" dirty="0" err="1">
                <a:solidFill>
                  <a:srgbClr val="673C28"/>
                </a:solidFill>
                <a:latin typeface="Abril Fatface"/>
              </a:rPr>
              <a:t>Système</a:t>
            </a:r>
            <a:r>
              <a:rPr lang="en-US" sz="7499" u="none" strike="noStrike" dirty="0">
                <a:solidFill>
                  <a:srgbClr val="673C28"/>
                </a:solidFill>
                <a:latin typeface="Abril Fatface"/>
              </a:rPr>
              <a:t> </a:t>
            </a:r>
            <a:r>
              <a:rPr lang="en-US" sz="7499" u="none" strike="noStrike" dirty="0" err="1">
                <a:solidFill>
                  <a:srgbClr val="673C28"/>
                </a:solidFill>
                <a:latin typeface="Abril Fatface"/>
              </a:rPr>
              <a:t>triangulaire</a:t>
            </a:r>
            <a:endParaRPr lang="en-US" sz="7499" u="none" strike="noStrike" dirty="0">
              <a:solidFill>
                <a:srgbClr val="673C28"/>
              </a:solidFill>
              <a:latin typeface="Abril Fatface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8462004" y="1944418"/>
            <a:ext cx="3290682" cy="13111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16"/>
              </a:lnSpc>
            </a:pPr>
            <a:r>
              <a:rPr lang="en-US" sz="4012">
                <a:solidFill>
                  <a:srgbClr val="673C28"/>
                </a:solidFill>
                <a:latin typeface="Garet 2"/>
              </a:rPr>
              <a:t>Entité de stage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4658889" y="1643888"/>
            <a:ext cx="3228010" cy="6486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216"/>
              </a:lnSpc>
            </a:pPr>
            <a:r>
              <a:rPr lang="en-US" sz="4012">
                <a:solidFill>
                  <a:srgbClr val="673C28"/>
                </a:solidFill>
                <a:latin typeface="Garet 2"/>
              </a:rPr>
              <a:t>Etudiant·e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2103187" y="8561151"/>
            <a:ext cx="4443246" cy="6538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16"/>
              </a:lnSpc>
            </a:pPr>
            <a:r>
              <a:rPr lang="en-US" sz="4012">
                <a:solidFill>
                  <a:srgbClr val="673C28"/>
                </a:solidFill>
                <a:latin typeface="Garet 2"/>
              </a:rPr>
              <a:t>ULB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1752686" y="4642710"/>
            <a:ext cx="3290682" cy="6538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16"/>
              </a:lnSpc>
            </a:pPr>
            <a:r>
              <a:rPr lang="en-US" sz="4012">
                <a:solidFill>
                  <a:srgbClr val="673C28"/>
                </a:solidFill>
                <a:latin typeface="Garet 2 Bold"/>
              </a:rPr>
              <a:t>Stage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8014103" y="13103"/>
            <a:ext cx="10287000" cy="10260795"/>
            <a:chOff x="0" y="0"/>
            <a:chExt cx="2709333" cy="270243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709333" cy="2702432"/>
            </a:xfrm>
            <a:custGeom>
              <a:avLst/>
              <a:gdLst/>
              <a:ahLst/>
              <a:cxnLst/>
              <a:rect l="l" t="t" r="r" b="b"/>
              <a:pathLst>
                <a:path w="2709333" h="2702432">
                  <a:moveTo>
                    <a:pt x="0" y="0"/>
                  </a:moveTo>
                  <a:lnTo>
                    <a:pt x="2709333" y="0"/>
                  </a:lnTo>
                  <a:lnTo>
                    <a:pt x="2709333" y="2702432"/>
                  </a:lnTo>
                  <a:lnTo>
                    <a:pt x="0" y="2702432"/>
                  </a:lnTo>
                  <a:close/>
                </a:path>
              </a:pathLst>
            </a:custGeom>
            <a:solidFill>
              <a:srgbClr val="EBC2B3"/>
            </a:solidFill>
          </p:spPr>
          <p:txBody>
            <a:bodyPr/>
            <a:lstStyle/>
            <a:p>
              <a:endParaRPr lang="fr-BE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-2054298">
            <a:off x="14562151" y="2686994"/>
            <a:ext cx="1534581" cy="1088157"/>
          </a:xfrm>
          <a:custGeom>
            <a:avLst/>
            <a:gdLst/>
            <a:ahLst/>
            <a:cxnLst/>
            <a:rect l="l" t="t" r="r" b="b"/>
            <a:pathLst>
              <a:path w="1534581" h="1088157">
                <a:moveTo>
                  <a:pt x="0" y="0"/>
                </a:moveTo>
                <a:lnTo>
                  <a:pt x="1534580" y="0"/>
                </a:lnTo>
                <a:lnTo>
                  <a:pt x="1534580" y="1088157"/>
                </a:lnTo>
                <a:lnTo>
                  <a:pt x="0" y="108815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BE"/>
          </a:p>
        </p:txBody>
      </p:sp>
      <p:sp>
        <p:nvSpPr>
          <p:cNvPr id="6" name="Freeform 6"/>
          <p:cNvSpPr/>
          <p:nvPr/>
        </p:nvSpPr>
        <p:spPr>
          <a:xfrm rot="-7219391">
            <a:off x="12991389" y="7212181"/>
            <a:ext cx="1552678" cy="965483"/>
          </a:xfrm>
          <a:custGeom>
            <a:avLst/>
            <a:gdLst/>
            <a:ahLst/>
            <a:cxnLst/>
            <a:rect l="l" t="t" r="r" b="b"/>
            <a:pathLst>
              <a:path w="1552678" h="965483">
                <a:moveTo>
                  <a:pt x="0" y="0"/>
                </a:moveTo>
                <a:lnTo>
                  <a:pt x="1552678" y="0"/>
                </a:lnTo>
                <a:lnTo>
                  <a:pt x="1552678" y="965483"/>
                </a:lnTo>
                <a:lnTo>
                  <a:pt x="0" y="96548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BE"/>
          </a:p>
        </p:txBody>
      </p:sp>
      <p:sp>
        <p:nvSpPr>
          <p:cNvPr id="7" name="Freeform 7"/>
          <p:cNvSpPr/>
          <p:nvPr/>
        </p:nvSpPr>
        <p:spPr>
          <a:xfrm rot="1668269" flipV="1">
            <a:off x="10142737" y="3524152"/>
            <a:ext cx="1603241" cy="425588"/>
          </a:xfrm>
          <a:custGeom>
            <a:avLst/>
            <a:gdLst/>
            <a:ahLst/>
            <a:cxnLst/>
            <a:rect l="l" t="t" r="r" b="b"/>
            <a:pathLst>
              <a:path w="1603241" h="425588">
                <a:moveTo>
                  <a:pt x="0" y="425587"/>
                </a:moveTo>
                <a:lnTo>
                  <a:pt x="1603241" y="425587"/>
                </a:lnTo>
                <a:lnTo>
                  <a:pt x="1603241" y="0"/>
                </a:lnTo>
                <a:lnTo>
                  <a:pt x="0" y="0"/>
                </a:lnTo>
                <a:lnTo>
                  <a:pt x="0" y="425587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BE"/>
          </a:p>
        </p:txBody>
      </p:sp>
      <p:sp>
        <p:nvSpPr>
          <p:cNvPr id="8" name="Freeform 8"/>
          <p:cNvSpPr/>
          <p:nvPr/>
        </p:nvSpPr>
        <p:spPr>
          <a:xfrm>
            <a:off x="7414879" y="4684270"/>
            <a:ext cx="1224653" cy="1224653"/>
          </a:xfrm>
          <a:custGeom>
            <a:avLst/>
            <a:gdLst/>
            <a:ahLst/>
            <a:cxnLst/>
            <a:rect l="l" t="t" r="r" b="b"/>
            <a:pathLst>
              <a:path w="1224653" h="1224653">
                <a:moveTo>
                  <a:pt x="0" y="0"/>
                </a:moveTo>
                <a:lnTo>
                  <a:pt x="1224652" y="0"/>
                </a:lnTo>
                <a:lnTo>
                  <a:pt x="1224652" y="1224653"/>
                </a:lnTo>
                <a:lnTo>
                  <a:pt x="0" y="122465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BE"/>
          </a:p>
        </p:txBody>
      </p:sp>
      <p:grpSp>
        <p:nvGrpSpPr>
          <p:cNvPr id="9" name="Group 9"/>
          <p:cNvGrpSpPr/>
          <p:nvPr/>
        </p:nvGrpSpPr>
        <p:grpSpPr>
          <a:xfrm>
            <a:off x="11414296" y="3736945"/>
            <a:ext cx="3917096" cy="3427459"/>
            <a:chOff x="0" y="0"/>
            <a:chExt cx="812800" cy="7112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711200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711200"/>
                  </a:lnTo>
                  <a:close/>
                </a:path>
              </a:pathLst>
            </a:custGeom>
            <a:solidFill>
              <a:srgbClr val="F8F5ED"/>
            </a:solidFill>
          </p:spPr>
          <p:txBody>
            <a:bodyPr/>
            <a:lstStyle/>
            <a:p>
              <a:endParaRPr lang="fr-BE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127000" y="12700"/>
              <a:ext cx="558800" cy="368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 rot="5400000">
            <a:off x="2925267" y="4674548"/>
            <a:ext cx="1769630" cy="937904"/>
          </a:xfrm>
          <a:custGeom>
            <a:avLst/>
            <a:gdLst/>
            <a:ahLst/>
            <a:cxnLst/>
            <a:rect l="l" t="t" r="r" b="b"/>
            <a:pathLst>
              <a:path w="1769630" h="937904">
                <a:moveTo>
                  <a:pt x="0" y="0"/>
                </a:moveTo>
                <a:lnTo>
                  <a:pt x="1769630" y="0"/>
                </a:lnTo>
                <a:lnTo>
                  <a:pt x="1769630" y="937904"/>
                </a:lnTo>
                <a:lnTo>
                  <a:pt x="0" y="93790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BE"/>
          </a:p>
        </p:txBody>
      </p:sp>
      <p:sp>
        <p:nvSpPr>
          <p:cNvPr id="13" name="TextBox 13"/>
          <p:cNvSpPr txBox="1"/>
          <p:nvPr/>
        </p:nvSpPr>
        <p:spPr>
          <a:xfrm>
            <a:off x="1013460" y="1299810"/>
            <a:ext cx="5593244" cy="26003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0499"/>
              </a:lnSpc>
              <a:spcBef>
                <a:spcPct val="0"/>
              </a:spcBef>
            </a:pPr>
            <a:r>
              <a:rPr lang="en-US" sz="7499" u="none" strike="noStrike" dirty="0" err="1">
                <a:solidFill>
                  <a:srgbClr val="673C28"/>
                </a:solidFill>
                <a:latin typeface="Abril Fatface"/>
              </a:rPr>
              <a:t>Système</a:t>
            </a:r>
            <a:r>
              <a:rPr lang="en-US" sz="7499" u="none" strike="noStrike" dirty="0">
                <a:solidFill>
                  <a:srgbClr val="673C28"/>
                </a:solidFill>
                <a:latin typeface="Abril Fatface"/>
              </a:rPr>
              <a:t> </a:t>
            </a:r>
            <a:r>
              <a:rPr lang="en-US" sz="7499" u="none" strike="noStrike" dirty="0" err="1">
                <a:solidFill>
                  <a:srgbClr val="673C28"/>
                </a:solidFill>
                <a:latin typeface="Abril Fatface"/>
              </a:rPr>
              <a:t>triangulaire</a:t>
            </a:r>
            <a:endParaRPr lang="en-US" sz="7499" u="none" strike="noStrike" dirty="0">
              <a:solidFill>
                <a:srgbClr val="673C28"/>
              </a:solidFill>
              <a:latin typeface="Abril Fatface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8462004" y="1944418"/>
            <a:ext cx="3290682" cy="13111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16"/>
              </a:lnSpc>
            </a:pPr>
            <a:r>
              <a:rPr lang="en-US" sz="4012">
                <a:solidFill>
                  <a:srgbClr val="673C28"/>
                </a:solidFill>
                <a:latin typeface="Garet 2"/>
              </a:rPr>
              <a:t>Entité de stage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4658889" y="1643888"/>
            <a:ext cx="3228010" cy="6486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216"/>
              </a:lnSpc>
            </a:pPr>
            <a:r>
              <a:rPr lang="en-US" sz="4012">
                <a:solidFill>
                  <a:srgbClr val="673C28"/>
                </a:solidFill>
                <a:latin typeface="Garet 2"/>
              </a:rPr>
              <a:t>Etudiant·e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2103187" y="8561151"/>
            <a:ext cx="4443246" cy="6538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16"/>
              </a:lnSpc>
            </a:pPr>
            <a:r>
              <a:rPr lang="en-US" sz="4012">
                <a:solidFill>
                  <a:srgbClr val="673C28"/>
                </a:solidFill>
                <a:latin typeface="Garet 2"/>
              </a:rPr>
              <a:t>ULB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1752686" y="4642710"/>
            <a:ext cx="3290682" cy="6538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16"/>
              </a:lnSpc>
            </a:pPr>
            <a:r>
              <a:rPr lang="en-US" sz="4012">
                <a:solidFill>
                  <a:srgbClr val="673C28"/>
                </a:solidFill>
                <a:latin typeface="Garet 2 Bold"/>
              </a:rPr>
              <a:t>Stage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791849" y="6386864"/>
            <a:ext cx="6036466" cy="29049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86"/>
              </a:lnSpc>
            </a:pPr>
            <a:r>
              <a:rPr lang="en-US" sz="4912" dirty="0">
                <a:solidFill>
                  <a:srgbClr val="BF7343"/>
                </a:solidFill>
                <a:latin typeface="Garet 2 Bold"/>
              </a:rPr>
              <a:t>Convention de stage</a:t>
            </a:r>
          </a:p>
          <a:p>
            <a:pPr algn="ctr">
              <a:lnSpc>
                <a:spcPts val="3396"/>
              </a:lnSpc>
            </a:pPr>
            <a:endParaRPr lang="en-US" sz="4912" dirty="0">
              <a:solidFill>
                <a:srgbClr val="BF7343"/>
              </a:solidFill>
              <a:latin typeface="Garet 2 Bold"/>
            </a:endParaRPr>
          </a:p>
          <a:p>
            <a:pPr algn="ctr">
              <a:lnSpc>
                <a:spcPts val="3396"/>
              </a:lnSpc>
            </a:pPr>
            <a:r>
              <a:rPr lang="en-US" sz="2612" dirty="0">
                <a:solidFill>
                  <a:srgbClr val="BF7343"/>
                </a:solidFill>
                <a:latin typeface="Garet 2"/>
              </a:rPr>
              <a:t>(https://monpsy.ulb.be/pages/stage.php)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7939918" y="-7939918"/>
            <a:ext cx="2408164" cy="18288000"/>
            <a:chOff x="0" y="0"/>
            <a:chExt cx="634249" cy="481659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4249" cy="4816592"/>
            </a:xfrm>
            <a:custGeom>
              <a:avLst/>
              <a:gdLst/>
              <a:ahLst/>
              <a:cxnLst/>
              <a:rect l="l" t="t" r="r" b="b"/>
              <a:pathLst>
                <a:path w="634249" h="4816592">
                  <a:moveTo>
                    <a:pt x="0" y="0"/>
                  </a:moveTo>
                  <a:lnTo>
                    <a:pt x="634249" y="0"/>
                  </a:lnTo>
                  <a:lnTo>
                    <a:pt x="634249" y="4816592"/>
                  </a:lnTo>
                  <a:lnTo>
                    <a:pt x="0" y="4816592"/>
                  </a:lnTo>
                  <a:close/>
                </a:path>
              </a:pathLst>
            </a:custGeom>
            <a:solidFill>
              <a:srgbClr val="CB997E"/>
            </a:solidFill>
          </p:spPr>
          <p:txBody>
            <a:bodyPr/>
            <a:lstStyle/>
            <a:p>
              <a:endParaRPr lang="fr-BE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2368232" y="519487"/>
            <a:ext cx="13551536" cy="1276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0499"/>
              </a:lnSpc>
              <a:spcBef>
                <a:spcPct val="0"/>
              </a:spcBef>
            </a:pPr>
            <a:r>
              <a:rPr lang="en-US" sz="7499" u="none" strike="noStrike">
                <a:solidFill>
                  <a:srgbClr val="F8F5ED"/>
                </a:solidFill>
                <a:latin typeface="Abril Fatface"/>
              </a:rPr>
              <a:t>Critères à respecter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776681" y="3668650"/>
            <a:ext cx="14734638" cy="57962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90881" lvl="1" indent="-345440">
              <a:lnSpc>
                <a:spcPts val="4160"/>
              </a:lnSpc>
              <a:buFont typeface="Arial"/>
              <a:buChar char="•"/>
            </a:pPr>
            <a:r>
              <a:rPr lang="en-US" sz="3200" dirty="0">
                <a:solidFill>
                  <a:srgbClr val="6B705C"/>
                </a:solidFill>
                <a:latin typeface="Garet 2"/>
              </a:rPr>
              <a:t>Le lieu de stage doit </a:t>
            </a:r>
            <a:r>
              <a:rPr lang="en-US" sz="3200" dirty="0" err="1">
                <a:solidFill>
                  <a:srgbClr val="6B705C"/>
                </a:solidFill>
                <a:latin typeface="Garet 2"/>
              </a:rPr>
              <a:t>avoir</a:t>
            </a:r>
            <a:r>
              <a:rPr lang="en-US" sz="3200" dirty="0">
                <a:solidFill>
                  <a:srgbClr val="6B705C"/>
                </a:solidFill>
                <a:latin typeface="Garet 2"/>
              </a:rPr>
              <a:t> un lien avec la </a:t>
            </a:r>
            <a:r>
              <a:rPr lang="en-US" sz="3200" dirty="0" err="1">
                <a:solidFill>
                  <a:srgbClr val="6B705C"/>
                </a:solidFill>
                <a:latin typeface="Garet 2"/>
              </a:rPr>
              <a:t>psychologie</a:t>
            </a:r>
            <a:r>
              <a:rPr lang="en-US" sz="3200" dirty="0">
                <a:solidFill>
                  <a:srgbClr val="6B705C"/>
                </a:solidFill>
                <a:latin typeface="Garet 2"/>
              </a:rPr>
              <a:t> </a:t>
            </a:r>
            <a:r>
              <a:rPr lang="en-US" sz="3200" dirty="0" err="1">
                <a:solidFill>
                  <a:srgbClr val="6B705C"/>
                </a:solidFill>
                <a:latin typeface="Garet 2"/>
              </a:rPr>
              <a:t>sociale</a:t>
            </a:r>
            <a:r>
              <a:rPr lang="en-US" sz="3200" dirty="0">
                <a:solidFill>
                  <a:srgbClr val="6B705C"/>
                </a:solidFill>
                <a:latin typeface="Garet 2"/>
              </a:rPr>
              <a:t> et/</a:t>
            </a:r>
            <a:r>
              <a:rPr lang="en-US" sz="3200" dirty="0" err="1">
                <a:solidFill>
                  <a:srgbClr val="6B705C"/>
                </a:solidFill>
                <a:latin typeface="Garet 2"/>
              </a:rPr>
              <a:t>ou</a:t>
            </a:r>
            <a:r>
              <a:rPr lang="en-US" sz="3200" dirty="0">
                <a:solidFill>
                  <a:srgbClr val="6B705C"/>
                </a:solidFill>
                <a:latin typeface="Garet 2"/>
              </a:rPr>
              <a:t> </a:t>
            </a:r>
            <a:r>
              <a:rPr lang="en-US" sz="3200" dirty="0" err="1">
                <a:solidFill>
                  <a:srgbClr val="6B705C"/>
                </a:solidFill>
                <a:latin typeface="Garet 2"/>
              </a:rPr>
              <a:t>interculturelle</a:t>
            </a:r>
            <a:endParaRPr lang="en-US" sz="3200" dirty="0">
              <a:solidFill>
                <a:srgbClr val="6B705C"/>
              </a:solidFill>
              <a:latin typeface="Garet 2"/>
            </a:endParaRPr>
          </a:p>
          <a:p>
            <a:pPr>
              <a:lnSpc>
                <a:spcPts val="4160"/>
              </a:lnSpc>
            </a:pPr>
            <a:endParaRPr lang="en-US" sz="3200" dirty="0">
              <a:solidFill>
                <a:srgbClr val="6B705C"/>
              </a:solidFill>
              <a:latin typeface="Garet 2"/>
            </a:endParaRPr>
          </a:p>
          <a:p>
            <a:pPr marL="690881" lvl="1" indent="-345440">
              <a:lnSpc>
                <a:spcPts val="4160"/>
              </a:lnSpc>
              <a:buFont typeface="Arial"/>
              <a:buChar char="•"/>
            </a:pPr>
            <a:r>
              <a:rPr lang="en-US" sz="3200" dirty="0" err="1">
                <a:solidFill>
                  <a:srgbClr val="6B705C"/>
                </a:solidFill>
                <a:latin typeface="Garet 2"/>
              </a:rPr>
              <a:t>Le·la</a:t>
            </a:r>
            <a:r>
              <a:rPr lang="en-US" sz="3200" dirty="0">
                <a:solidFill>
                  <a:srgbClr val="6B705C"/>
                </a:solidFill>
                <a:latin typeface="Garet 2"/>
              </a:rPr>
              <a:t> maître de stage doit </a:t>
            </a:r>
            <a:r>
              <a:rPr lang="en-US" sz="3200" dirty="0" err="1">
                <a:solidFill>
                  <a:srgbClr val="6B705C"/>
                </a:solidFill>
                <a:latin typeface="Garet 2"/>
              </a:rPr>
              <a:t>être</a:t>
            </a:r>
            <a:r>
              <a:rPr lang="en-US" sz="3200" dirty="0">
                <a:solidFill>
                  <a:srgbClr val="6B705C"/>
                </a:solidFill>
                <a:latin typeface="Garet 2"/>
              </a:rPr>
              <a:t> </a:t>
            </a:r>
            <a:r>
              <a:rPr lang="en-US" sz="3200" dirty="0" err="1">
                <a:solidFill>
                  <a:srgbClr val="6B705C"/>
                </a:solidFill>
                <a:latin typeface="Garet 2"/>
              </a:rPr>
              <a:t>psychologue</a:t>
            </a:r>
            <a:r>
              <a:rPr lang="en-US" sz="3200" dirty="0">
                <a:solidFill>
                  <a:srgbClr val="6B705C"/>
                </a:solidFill>
                <a:latin typeface="Garet 2"/>
              </a:rPr>
              <a:t>, de formation </a:t>
            </a:r>
            <a:r>
              <a:rPr lang="en-US" sz="3200" dirty="0" err="1">
                <a:solidFill>
                  <a:srgbClr val="6B705C"/>
                </a:solidFill>
                <a:latin typeface="Garet 2"/>
              </a:rPr>
              <a:t>universitaire</a:t>
            </a:r>
            <a:endParaRPr lang="en-US" sz="3200" dirty="0">
              <a:solidFill>
                <a:srgbClr val="6B705C"/>
              </a:solidFill>
              <a:latin typeface="Garet 2"/>
            </a:endParaRPr>
          </a:p>
          <a:p>
            <a:pPr>
              <a:lnSpc>
                <a:spcPts val="4160"/>
              </a:lnSpc>
            </a:pPr>
            <a:endParaRPr lang="en-US" sz="3200" dirty="0">
              <a:solidFill>
                <a:srgbClr val="6B705C"/>
              </a:solidFill>
              <a:latin typeface="Garet 2"/>
            </a:endParaRPr>
          </a:p>
          <a:p>
            <a:pPr marL="690881" lvl="1" indent="-345440">
              <a:lnSpc>
                <a:spcPts val="4160"/>
              </a:lnSpc>
              <a:buFont typeface="Arial"/>
              <a:buChar char="•"/>
            </a:pPr>
            <a:r>
              <a:rPr lang="en-US" sz="3200" dirty="0" err="1">
                <a:solidFill>
                  <a:srgbClr val="6B705C"/>
                </a:solidFill>
                <a:latin typeface="Garet 2"/>
              </a:rPr>
              <a:t>Vous</a:t>
            </a:r>
            <a:r>
              <a:rPr lang="en-US" sz="3200" dirty="0">
                <a:solidFill>
                  <a:srgbClr val="6B705C"/>
                </a:solidFill>
                <a:latin typeface="Garet 2"/>
              </a:rPr>
              <a:t> </a:t>
            </a:r>
            <a:r>
              <a:rPr lang="en-US" sz="3200" dirty="0" err="1">
                <a:solidFill>
                  <a:srgbClr val="6B705C"/>
                </a:solidFill>
                <a:latin typeface="Garet 2"/>
              </a:rPr>
              <a:t>devez</a:t>
            </a:r>
            <a:r>
              <a:rPr lang="en-US" sz="3200" dirty="0">
                <a:solidFill>
                  <a:srgbClr val="6B705C"/>
                </a:solidFill>
                <a:latin typeface="Garet 2"/>
              </a:rPr>
              <a:t> prester 300 </a:t>
            </a:r>
            <a:r>
              <a:rPr lang="en-US" sz="3200" dirty="0" err="1">
                <a:solidFill>
                  <a:srgbClr val="6B705C"/>
                </a:solidFill>
                <a:latin typeface="Garet 2"/>
              </a:rPr>
              <a:t>heures</a:t>
            </a:r>
            <a:r>
              <a:rPr lang="en-US" sz="3200" dirty="0">
                <a:solidFill>
                  <a:srgbClr val="6B705C"/>
                </a:solidFill>
                <a:latin typeface="Garet 2"/>
              </a:rPr>
              <a:t> minimum, 400 </a:t>
            </a:r>
            <a:r>
              <a:rPr lang="en-US" sz="3200" dirty="0" err="1">
                <a:solidFill>
                  <a:srgbClr val="6B705C"/>
                </a:solidFill>
                <a:latin typeface="Garet 2"/>
              </a:rPr>
              <a:t>heures</a:t>
            </a:r>
            <a:r>
              <a:rPr lang="en-US" sz="3200" dirty="0">
                <a:solidFill>
                  <a:srgbClr val="6B705C"/>
                </a:solidFill>
                <a:latin typeface="Garet 2"/>
              </a:rPr>
              <a:t> maximum</a:t>
            </a:r>
          </a:p>
          <a:p>
            <a:pPr>
              <a:lnSpc>
                <a:spcPts val="4160"/>
              </a:lnSpc>
            </a:pPr>
            <a:endParaRPr lang="en-US" sz="3200" dirty="0">
              <a:solidFill>
                <a:srgbClr val="6B705C"/>
              </a:solidFill>
              <a:latin typeface="Garet 2"/>
            </a:endParaRPr>
          </a:p>
          <a:p>
            <a:pPr marL="690881" lvl="1" indent="-345440">
              <a:lnSpc>
                <a:spcPts val="4160"/>
              </a:lnSpc>
              <a:buFont typeface="Arial"/>
              <a:buChar char="•"/>
            </a:pPr>
            <a:r>
              <a:rPr lang="en-US" sz="3200" dirty="0" err="1">
                <a:solidFill>
                  <a:srgbClr val="6B705C"/>
                </a:solidFill>
                <a:latin typeface="Garet 2"/>
              </a:rPr>
              <a:t>Le·la</a:t>
            </a:r>
            <a:r>
              <a:rPr lang="en-US" sz="3200" dirty="0">
                <a:solidFill>
                  <a:srgbClr val="6B705C"/>
                </a:solidFill>
                <a:latin typeface="Garet 2"/>
              </a:rPr>
              <a:t> maître de stage doit accepter de signer la convention et de la respecter tout au long du stage</a:t>
            </a:r>
          </a:p>
          <a:p>
            <a:pPr>
              <a:lnSpc>
                <a:spcPts val="4550"/>
              </a:lnSpc>
            </a:pPr>
            <a:endParaRPr lang="en-US" sz="3200" dirty="0">
              <a:solidFill>
                <a:srgbClr val="6B705C"/>
              </a:solidFill>
              <a:latin typeface="Garet 2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8493574" y="1795837"/>
            <a:ext cx="1224653" cy="1224653"/>
          </a:xfrm>
          <a:custGeom>
            <a:avLst/>
            <a:gdLst/>
            <a:ahLst/>
            <a:cxnLst/>
            <a:rect l="l" t="t" r="r" b="b"/>
            <a:pathLst>
              <a:path w="1224653" h="1224653">
                <a:moveTo>
                  <a:pt x="0" y="0"/>
                </a:moveTo>
                <a:lnTo>
                  <a:pt x="1224652" y="0"/>
                </a:lnTo>
                <a:lnTo>
                  <a:pt x="1224652" y="1224653"/>
                </a:lnTo>
                <a:lnTo>
                  <a:pt x="0" y="12246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BE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7914900" y="-7914900"/>
            <a:ext cx="2458199" cy="18288000"/>
            <a:chOff x="0" y="0"/>
            <a:chExt cx="647427" cy="481659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47427" cy="4816592"/>
            </a:xfrm>
            <a:custGeom>
              <a:avLst/>
              <a:gdLst/>
              <a:ahLst/>
              <a:cxnLst/>
              <a:rect l="l" t="t" r="r" b="b"/>
              <a:pathLst>
                <a:path w="647427" h="4816592">
                  <a:moveTo>
                    <a:pt x="0" y="0"/>
                  </a:moveTo>
                  <a:lnTo>
                    <a:pt x="647427" y="0"/>
                  </a:lnTo>
                  <a:lnTo>
                    <a:pt x="647427" y="4816592"/>
                  </a:lnTo>
                  <a:lnTo>
                    <a:pt x="0" y="4816592"/>
                  </a:lnTo>
                  <a:close/>
                </a:path>
              </a:pathLst>
            </a:custGeom>
            <a:solidFill>
              <a:srgbClr val="CB997E"/>
            </a:solidFill>
          </p:spPr>
          <p:txBody>
            <a:bodyPr/>
            <a:lstStyle/>
            <a:p>
              <a:endParaRPr lang="fr-BE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2368232" y="519487"/>
            <a:ext cx="13551536" cy="1276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0499"/>
              </a:lnSpc>
              <a:spcBef>
                <a:spcPct val="0"/>
              </a:spcBef>
            </a:pPr>
            <a:r>
              <a:rPr lang="en-US" sz="7499">
                <a:solidFill>
                  <a:srgbClr val="F8F5ED"/>
                </a:solidFill>
                <a:latin typeface="Abril Fatface"/>
              </a:rPr>
              <a:t>Chercher un stage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761999" y="3004794"/>
            <a:ext cx="7543781" cy="7715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300"/>
              </a:lnSpc>
            </a:pPr>
            <a:r>
              <a:rPr lang="en-US" sz="4500" dirty="0">
                <a:solidFill>
                  <a:srgbClr val="6B705C"/>
                </a:solidFill>
                <a:latin typeface="Canva Sans Bold"/>
              </a:rPr>
              <a:t>Stage de terrain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9982222" y="3020490"/>
            <a:ext cx="7543777" cy="7620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500" dirty="0">
                <a:solidFill>
                  <a:srgbClr val="6B705C"/>
                </a:solidFill>
                <a:latin typeface="Canva Sans Bold"/>
              </a:rPr>
              <a:t>Stage de recherche</a:t>
            </a:r>
          </a:p>
        </p:txBody>
      </p:sp>
      <p:sp>
        <p:nvSpPr>
          <p:cNvPr id="8" name="AutoShape 8"/>
          <p:cNvSpPr/>
          <p:nvPr/>
        </p:nvSpPr>
        <p:spPr>
          <a:xfrm flipV="1">
            <a:off x="9075420" y="3846196"/>
            <a:ext cx="0" cy="5630746"/>
          </a:xfrm>
          <a:prstGeom prst="line">
            <a:avLst/>
          </a:prstGeom>
          <a:ln w="76200" cap="flat">
            <a:solidFill>
              <a:srgbClr val="6B705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r-BE"/>
          </a:p>
        </p:txBody>
      </p:sp>
      <p:sp>
        <p:nvSpPr>
          <p:cNvPr id="9" name="TextBox 9"/>
          <p:cNvSpPr txBox="1"/>
          <p:nvPr/>
        </p:nvSpPr>
        <p:spPr>
          <a:xfrm>
            <a:off x="307139" y="4450803"/>
            <a:ext cx="8186435" cy="44215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77245" lvl="1" indent="-388622">
              <a:lnSpc>
                <a:spcPts val="5040"/>
              </a:lnSpc>
              <a:buFont typeface="Arial"/>
              <a:buChar char="•"/>
            </a:pPr>
            <a:r>
              <a:rPr lang="en-US" sz="3000" u="sng" dirty="0">
                <a:solidFill>
                  <a:srgbClr val="6B705C"/>
                </a:solidFill>
                <a:latin typeface="Arimo"/>
                <a:hlinkClick r:id="rId2" tooltip="https://pro.guidesocial.b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https://pro.guidesocial.be</a:t>
            </a:r>
          </a:p>
          <a:p>
            <a:pPr marL="777245" lvl="1" indent="-388622">
              <a:lnSpc>
                <a:spcPts val="5040"/>
              </a:lnSpc>
              <a:buFont typeface="Arial"/>
              <a:buChar char="•"/>
            </a:pPr>
            <a:r>
              <a:rPr lang="en-US" sz="3000" dirty="0">
                <a:solidFill>
                  <a:srgbClr val="6B705C"/>
                </a:solidFill>
                <a:latin typeface="Arimo"/>
              </a:rPr>
              <a:t>Recherches </a:t>
            </a:r>
            <a:r>
              <a:rPr lang="en-US" sz="3000" dirty="0" err="1">
                <a:solidFill>
                  <a:srgbClr val="6B705C"/>
                </a:solidFill>
                <a:latin typeface="Arimo"/>
              </a:rPr>
              <a:t>ciblées</a:t>
            </a:r>
            <a:r>
              <a:rPr lang="en-US" sz="3000" dirty="0">
                <a:solidFill>
                  <a:srgbClr val="6B705C"/>
                </a:solidFill>
                <a:latin typeface="Arimo"/>
              </a:rPr>
              <a:t> par </a:t>
            </a:r>
            <a:r>
              <a:rPr lang="en-US" sz="3000" dirty="0" err="1">
                <a:solidFill>
                  <a:srgbClr val="6B705C"/>
                </a:solidFill>
                <a:latin typeface="Arimo"/>
              </a:rPr>
              <a:t>secteurs</a:t>
            </a:r>
            <a:r>
              <a:rPr lang="en-US" sz="3000" dirty="0">
                <a:solidFill>
                  <a:srgbClr val="6B705C"/>
                </a:solidFill>
                <a:latin typeface="Arimo"/>
              </a:rPr>
              <a:t>/public/missions</a:t>
            </a:r>
          </a:p>
          <a:p>
            <a:pPr marL="777245" lvl="1" indent="-388622">
              <a:lnSpc>
                <a:spcPts val="5040"/>
              </a:lnSpc>
              <a:buFont typeface="Arial"/>
              <a:buChar char="•"/>
            </a:pPr>
            <a:r>
              <a:rPr lang="en-US" sz="3000" dirty="0">
                <a:solidFill>
                  <a:srgbClr val="6B705C"/>
                </a:solidFill>
                <a:latin typeface="Arimo"/>
              </a:rPr>
              <a:t>Dans des petites structures</a:t>
            </a:r>
          </a:p>
          <a:p>
            <a:pPr marL="777240" lvl="1" indent="-388620">
              <a:lnSpc>
                <a:spcPts val="5040"/>
              </a:lnSpc>
              <a:buFont typeface="Arial"/>
              <a:buChar char="•"/>
            </a:pPr>
            <a:r>
              <a:rPr lang="en-US" sz="3000" dirty="0" err="1">
                <a:solidFill>
                  <a:srgbClr val="6B705C"/>
                </a:solidFill>
                <a:latin typeface="Arimo"/>
              </a:rPr>
              <a:t>Anciennes</a:t>
            </a:r>
            <a:r>
              <a:rPr lang="en-US" sz="3000" dirty="0">
                <a:solidFill>
                  <a:srgbClr val="6B705C"/>
                </a:solidFill>
                <a:latin typeface="Arimo"/>
              </a:rPr>
              <a:t> conventions de stage (prendre </a:t>
            </a:r>
            <a:r>
              <a:rPr lang="en-US" sz="3000" dirty="0" err="1">
                <a:solidFill>
                  <a:srgbClr val="6B705C"/>
                </a:solidFill>
                <a:latin typeface="Arimo"/>
              </a:rPr>
              <a:t>rdv</a:t>
            </a:r>
            <a:r>
              <a:rPr lang="en-US" sz="3000" dirty="0">
                <a:solidFill>
                  <a:srgbClr val="6B705C"/>
                </a:solidFill>
                <a:latin typeface="Arimo"/>
              </a:rPr>
              <a:t> avec le </a:t>
            </a:r>
            <a:r>
              <a:rPr lang="en-US" sz="3000" dirty="0" err="1">
                <a:solidFill>
                  <a:srgbClr val="6B705C"/>
                </a:solidFill>
                <a:latin typeface="Arimo"/>
              </a:rPr>
              <a:t>secrétariat</a:t>
            </a:r>
            <a:r>
              <a:rPr lang="en-US" sz="3000" dirty="0">
                <a:solidFill>
                  <a:srgbClr val="6B705C"/>
                </a:solidFill>
                <a:latin typeface="Arimo"/>
              </a:rPr>
              <a:t> de </a:t>
            </a:r>
            <a:r>
              <a:rPr lang="en-US" sz="3000" dirty="0" err="1">
                <a:solidFill>
                  <a:srgbClr val="6B705C"/>
                </a:solidFill>
                <a:latin typeface="Arimo"/>
              </a:rPr>
              <a:t>l’unité</a:t>
            </a:r>
            <a:r>
              <a:rPr lang="en-US" sz="3000" dirty="0">
                <a:solidFill>
                  <a:srgbClr val="6B705C"/>
                </a:solidFill>
                <a:latin typeface="Arimo"/>
              </a:rPr>
              <a:t> de </a:t>
            </a:r>
            <a:r>
              <a:rPr lang="en-US" sz="3000" dirty="0" err="1">
                <a:solidFill>
                  <a:srgbClr val="6B705C"/>
                </a:solidFill>
                <a:latin typeface="Arimo"/>
              </a:rPr>
              <a:t>Psychologie</a:t>
            </a:r>
            <a:r>
              <a:rPr lang="en-US" sz="3000" dirty="0">
                <a:solidFill>
                  <a:srgbClr val="6B705C"/>
                </a:solidFill>
                <a:latin typeface="Arimo"/>
              </a:rPr>
              <a:t> </a:t>
            </a:r>
            <a:r>
              <a:rPr lang="en-US" sz="3000" dirty="0" err="1">
                <a:solidFill>
                  <a:srgbClr val="6B705C"/>
                </a:solidFill>
                <a:latin typeface="Arimo"/>
              </a:rPr>
              <a:t>Sociale</a:t>
            </a:r>
            <a:r>
              <a:rPr lang="en-US" sz="3000" dirty="0">
                <a:solidFill>
                  <a:srgbClr val="6B705C"/>
                </a:solidFill>
                <a:latin typeface="Arimo"/>
              </a:rPr>
              <a:t> et </a:t>
            </a:r>
            <a:r>
              <a:rPr lang="en-US" sz="3000" dirty="0" err="1">
                <a:solidFill>
                  <a:srgbClr val="6B705C"/>
                </a:solidFill>
                <a:latin typeface="Arimo"/>
              </a:rPr>
              <a:t>Interculturelle</a:t>
            </a:r>
            <a:r>
              <a:rPr lang="en-US" sz="3000" dirty="0">
                <a:solidFill>
                  <a:srgbClr val="6B705C"/>
                </a:solidFill>
                <a:latin typeface="Arimo"/>
              </a:rPr>
              <a:t>) </a:t>
            </a:r>
            <a:endParaRPr lang="en-US" sz="3000" dirty="0">
              <a:solidFill>
                <a:srgbClr val="6B705C"/>
              </a:solidFill>
              <a:latin typeface="Arimo"/>
              <a:hlinkClick r:id="rId2" tooltip="https://pro.guidesocial.be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9354803" y="4450803"/>
            <a:ext cx="8186435" cy="25565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77245" lvl="1" indent="-388622">
              <a:lnSpc>
                <a:spcPts val="5040"/>
              </a:lnSpc>
              <a:buFont typeface="Arial"/>
              <a:buChar char="•"/>
            </a:pPr>
            <a:r>
              <a:rPr lang="en-US" sz="3000" u="sng" dirty="0">
                <a:solidFill>
                  <a:srgbClr val="6B705C"/>
                </a:solidFill>
                <a:latin typeface="Arimo"/>
              </a:rPr>
              <a:t>https://cescup.ulb.be/stage-de-recherche-au-cescup/</a:t>
            </a:r>
          </a:p>
          <a:p>
            <a:pPr marL="777245" lvl="1" indent="-388622">
              <a:lnSpc>
                <a:spcPts val="5040"/>
              </a:lnSpc>
              <a:buFont typeface="Arial"/>
              <a:buChar char="•"/>
            </a:pPr>
            <a:r>
              <a:rPr lang="en-US" sz="3000" dirty="0">
                <a:solidFill>
                  <a:srgbClr val="6B705C"/>
                </a:solidFill>
                <a:latin typeface="Arimo"/>
              </a:rPr>
              <a:t>Dans </a:t>
            </a:r>
            <a:r>
              <a:rPr lang="en-US" sz="3000" dirty="0" err="1">
                <a:solidFill>
                  <a:srgbClr val="6B705C"/>
                </a:solidFill>
                <a:latin typeface="Arimo"/>
              </a:rPr>
              <a:t>une</a:t>
            </a:r>
            <a:r>
              <a:rPr lang="en-US" sz="3000" dirty="0">
                <a:solidFill>
                  <a:srgbClr val="6B705C"/>
                </a:solidFill>
                <a:latin typeface="Arimo"/>
              </a:rPr>
              <a:t> </a:t>
            </a:r>
            <a:r>
              <a:rPr lang="en-US" sz="3000" dirty="0" err="1">
                <a:solidFill>
                  <a:srgbClr val="6B705C"/>
                </a:solidFill>
                <a:latin typeface="Arimo"/>
              </a:rPr>
              <a:t>autre</a:t>
            </a:r>
            <a:r>
              <a:rPr lang="en-US" sz="3000" dirty="0">
                <a:solidFill>
                  <a:srgbClr val="6B705C"/>
                </a:solidFill>
                <a:latin typeface="Arimo"/>
              </a:rPr>
              <a:t> </a:t>
            </a:r>
            <a:r>
              <a:rPr lang="en-US" sz="3000" dirty="0" err="1">
                <a:solidFill>
                  <a:srgbClr val="6B705C"/>
                </a:solidFill>
                <a:latin typeface="Arimo"/>
              </a:rPr>
              <a:t>université</a:t>
            </a:r>
            <a:r>
              <a:rPr lang="en-US" sz="3000" dirty="0">
                <a:solidFill>
                  <a:srgbClr val="6B705C"/>
                </a:solidFill>
                <a:latin typeface="Arimo"/>
              </a:rPr>
              <a:t> (</a:t>
            </a:r>
            <a:r>
              <a:rPr lang="en-US" sz="3000" dirty="0" err="1">
                <a:solidFill>
                  <a:srgbClr val="6B705C"/>
                </a:solidFill>
                <a:latin typeface="Arimo"/>
              </a:rPr>
              <a:t>belge</a:t>
            </a:r>
            <a:r>
              <a:rPr lang="en-US" sz="3000" dirty="0">
                <a:solidFill>
                  <a:srgbClr val="6B705C"/>
                </a:solidFill>
                <a:latin typeface="Arimo"/>
              </a:rPr>
              <a:t> </a:t>
            </a:r>
            <a:r>
              <a:rPr lang="en-US" sz="3000" dirty="0" err="1">
                <a:solidFill>
                  <a:srgbClr val="6B705C"/>
                </a:solidFill>
                <a:latin typeface="Arimo"/>
              </a:rPr>
              <a:t>ou</a:t>
            </a:r>
            <a:r>
              <a:rPr lang="en-US" sz="3000" dirty="0">
                <a:solidFill>
                  <a:srgbClr val="6B705C"/>
                </a:solidFill>
                <a:latin typeface="Arimo"/>
              </a:rPr>
              <a:t> </a:t>
            </a:r>
            <a:r>
              <a:rPr lang="en-US" sz="3000" dirty="0" err="1">
                <a:solidFill>
                  <a:srgbClr val="6B705C"/>
                </a:solidFill>
                <a:latin typeface="Arimo"/>
              </a:rPr>
              <a:t>étrangère</a:t>
            </a:r>
            <a:r>
              <a:rPr lang="en-US" sz="3000" dirty="0">
                <a:solidFill>
                  <a:srgbClr val="6B705C"/>
                </a:solidFill>
                <a:latin typeface="Arimo"/>
              </a:rPr>
              <a:t>)</a:t>
            </a:r>
          </a:p>
        </p:txBody>
      </p:sp>
      <p:sp>
        <p:nvSpPr>
          <p:cNvPr id="11" name="Freeform 11"/>
          <p:cNvSpPr/>
          <p:nvPr/>
        </p:nvSpPr>
        <p:spPr>
          <a:xfrm>
            <a:off x="8493574" y="1795837"/>
            <a:ext cx="1224653" cy="1224653"/>
          </a:xfrm>
          <a:custGeom>
            <a:avLst/>
            <a:gdLst/>
            <a:ahLst/>
            <a:cxnLst/>
            <a:rect l="l" t="t" r="r" b="b"/>
            <a:pathLst>
              <a:path w="1224653" h="1224653">
                <a:moveTo>
                  <a:pt x="0" y="0"/>
                </a:moveTo>
                <a:lnTo>
                  <a:pt x="1224652" y="0"/>
                </a:lnTo>
                <a:lnTo>
                  <a:pt x="1224652" y="1224653"/>
                </a:lnTo>
                <a:lnTo>
                  <a:pt x="0" y="122465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BE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7914900" y="-7914900"/>
            <a:ext cx="2458199" cy="18288000"/>
            <a:chOff x="0" y="0"/>
            <a:chExt cx="647427" cy="481659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47427" cy="4816592"/>
            </a:xfrm>
            <a:custGeom>
              <a:avLst/>
              <a:gdLst/>
              <a:ahLst/>
              <a:cxnLst/>
              <a:rect l="l" t="t" r="r" b="b"/>
              <a:pathLst>
                <a:path w="647427" h="4816592">
                  <a:moveTo>
                    <a:pt x="0" y="0"/>
                  </a:moveTo>
                  <a:lnTo>
                    <a:pt x="647427" y="0"/>
                  </a:lnTo>
                  <a:lnTo>
                    <a:pt x="647427" y="4816592"/>
                  </a:lnTo>
                  <a:lnTo>
                    <a:pt x="0" y="4816592"/>
                  </a:lnTo>
                  <a:close/>
                </a:path>
              </a:pathLst>
            </a:custGeom>
            <a:solidFill>
              <a:srgbClr val="CB997E"/>
            </a:solidFill>
          </p:spPr>
          <p:txBody>
            <a:bodyPr/>
            <a:lstStyle/>
            <a:p>
              <a:endParaRPr lang="fr-BE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2368232" y="519487"/>
            <a:ext cx="13551536" cy="1276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0499"/>
              </a:lnSpc>
              <a:spcBef>
                <a:spcPct val="0"/>
              </a:spcBef>
            </a:pPr>
            <a:r>
              <a:rPr lang="en-US" sz="7499">
                <a:solidFill>
                  <a:srgbClr val="F8F5ED"/>
                </a:solidFill>
                <a:latin typeface="Abril Fatface"/>
              </a:rPr>
              <a:t>Effectuer un stage à l’étranger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655891" y="3356874"/>
            <a:ext cx="16976218" cy="57156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77245" lvl="1" indent="-388622">
              <a:lnSpc>
                <a:spcPts val="5040"/>
              </a:lnSpc>
              <a:buFont typeface="Arial"/>
              <a:buChar char="•"/>
            </a:pPr>
            <a:r>
              <a:rPr lang="en-US" sz="3600" dirty="0" err="1">
                <a:solidFill>
                  <a:srgbClr val="6B705C"/>
                </a:solidFill>
                <a:latin typeface="Arimo Bold"/>
              </a:rPr>
              <a:t>Possibilité</a:t>
            </a:r>
            <a:r>
              <a:rPr lang="en-US" sz="3600" dirty="0">
                <a:solidFill>
                  <a:srgbClr val="6B705C"/>
                </a:solidFill>
                <a:latin typeface="Arimo Bold"/>
              </a:rPr>
              <a:t> de </a:t>
            </a:r>
            <a:r>
              <a:rPr lang="en-US" sz="3600" dirty="0" err="1">
                <a:solidFill>
                  <a:srgbClr val="6B705C"/>
                </a:solidFill>
                <a:latin typeface="Arimo Bold"/>
              </a:rPr>
              <a:t>réaliser</a:t>
            </a:r>
            <a:r>
              <a:rPr lang="en-US" sz="3600" dirty="0">
                <a:solidFill>
                  <a:srgbClr val="6B705C"/>
                </a:solidFill>
                <a:latin typeface="Arimo Bold"/>
              </a:rPr>
              <a:t> un des deux stages à </a:t>
            </a:r>
            <a:r>
              <a:rPr lang="en-US" sz="3600" dirty="0" err="1">
                <a:solidFill>
                  <a:srgbClr val="6B705C"/>
                </a:solidFill>
                <a:latin typeface="Arimo Bold"/>
              </a:rPr>
              <a:t>l’étranger</a:t>
            </a:r>
            <a:r>
              <a:rPr lang="en-US" sz="3600" dirty="0">
                <a:solidFill>
                  <a:srgbClr val="6B705C"/>
                </a:solidFill>
                <a:latin typeface="Arimo Bold"/>
              </a:rPr>
              <a:t> (</a:t>
            </a:r>
            <a:r>
              <a:rPr lang="en-US" sz="3600" dirty="0" err="1">
                <a:solidFill>
                  <a:srgbClr val="6B705C"/>
                </a:solidFill>
                <a:latin typeface="Arimo Bold"/>
              </a:rPr>
              <a:t>mais</a:t>
            </a:r>
            <a:r>
              <a:rPr lang="en-US" sz="3600" dirty="0">
                <a:solidFill>
                  <a:srgbClr val="6B705C"/>
                </a:solidFill>
                <a:latin typeface="Arimo Bold"/>
              </a:rPr>
              <a:t> pas les deux)</a:t>
            </a:r>
          </a:p>
          <a:p>
            <a:pPr>
              <a:lnSpc>
                <a:spcPts val="5040"/>
              </a:lnSpc>
            </a:pPr>
            <a:endParaRPr lang="en-US" sz="3600" dirty="0">
              <a:solidFill>
                <a:srgbClr val="6B705C"/>
              </a:solidFill>
              <a:latin typeface="Arimo Bold"/>
            </a:endParaRPr>
          </a:p>
          <a:p>
            <a:pPr marL="777245" lvl="1" indent="-388622" algn="l">
              <a:lnSpc>
                <a:spcPts val="5040"/>
              </a:lnSpc>
              <a:spcBef>
                <a:spcPct val="0"/>
              </a:spcBef>
              <a:buFont typeface="Arial"/>
              <a:buChar char="•"/>
            </a:pPr>
            <a:r>
              <a:rPr lang="en-US" sz="3600" strike="noStrike" dirty="0">
                <a:solidFill>
                  <a:srgbClr val="6B705C"/>
                </a:solidFill>
                <a:latin typeface="Arimo Bold"/>
              </a:rPr>
              <a:t>ULB-</a:t>
            </a:r>
            <a:r>
              <a:rPr lang="en-US" sz="3600" strike="noStrike" dirty="0" err="1">
                <a:solidFill>
                  <a:srgbClr val="6B705C"/>
                </a:solidFill>
                <a:latin typeface="Arimo Bold"/>
              </a:rPr>
              <a:t>Coopération</a:t>
            </a:r>
            <a:r>
              <a:rPr lang="en-US" sz="3600" strike="noStrike" dirty="0">
                <a:solidFill>
                  <a:srgbClr val="6B705C"/>
                </a:solidFill>
                <a:latin typeface="Arimo"/>
              </a:rPr>
              <a:t> : recherche et </a:t>
            </a:r>
            <a:r>
              <a:rPr lang="en-US" sz="3600" strike="noStrike" dirty="0" err="1">
                <a:solidFill>
                  <a:srgbClr val="6B705C"/>
                </a:solidFill>
                <a:latin typeface="Arimo"/>
              </a:rPr>
              <a:t>préparation</a:t>
            </a:r>
            <a:r>
              <a:rPr lang="en-US" sz="3600" strike="noStrike" dirty="0">
                <a:solidFill>
                  <a:srgbClr val="6B705C"/>
                </a:solidFill>
                <a:latin typeface="Arimo"/>
              </a:rPr>
              <a:t> </a:t>
            </a:r>
            <a:r>
              <a:rPr lang="en-US" sz="3600" strike="noStrike" dirty="0" err="1">
                <a:solidFill>
                  <a:srgbClr val="6B705C"/>
                </a:solidFill>
                <a:latin typeface="Arimo"/>
              </a:rPr>
              <a:t>d’une</a:t>
            </a:r>
            <a:r>
              <a:rPr lang="en-US" sz="3600" strike="noStrike" dirty="0">
                <a:solidFill>
                  <a:srgbClr val="6B705C"/>
                </a:solidFill>
                <a:latin typeface="Arimo"/>
              </a:rPr>
              <a:t> </a:t>
            </a:r>
            <a:r>
              <a:rPr lang="en-US" sz="3600" strike="noStrike" dirty="0" err="1">
                <a:solidFill>
                  <a:srgbClr val="6B705C"/>
                </a:solidFill>
                <a:latin typeface="Arimo"/>
              </a:rPr>
              <a:t>expérience</a:t>
            </a:r>
            <a:r>
              <a:rPr lang="en-US" sz="3600" strike="noStrike" dirty="0">
                <a:solidFill>
                  <a:srgbClr val="6B705C"/>
                </a:solidFill>
                <a:latin typeface="Arimo"/>
              </a:rPr>
              <a:t> de stage dans un pays du Sud </a:t>
            </a:r>
            <a:endParaRPr lang="en-US" sz="3600" strike="noStrike" dirty="0">
              <a:solidFill>
                <a:srgbClr val="6B705C"/>
              </a:solidFill>
              <a:latin typeface="Arimo"/>
              <a:hlinkClick r:id="rId2" tooltip="https://pro.guidesocial.be/stages/"/>
            </a:endParaRPr>
          </a:p>
          <a:p>
            <a:pPr algn="l">
              <a:lnSpc>
                <a:spcPts val="5040"/>
              </a:lnSpc>
              <a:spcBef>
                <a:spcPct val="0"/>
              </a:spcBef>
            </a:pPr>
            <a:r>
              <a:rPr lang="en-US" sz="3600" strike="noStrike" dirty="0">
                <a:solidFill>
                  <a:srgbClr val="6B705C"/>
                </a:solidFill>
                <a:latin typeface="Arimo"/>
              </a:rPr>
              <a:t>      </a:t>
            </a:r>
            <a:r>
              <a:rPr lang="en-US" sz="3600" u="sng" strike="noStrike" dirty="0">
                <a:solidFill>
                  <a:srgbClr val="6B705C"/>
                </a:solidFill>
                <a:latin typeface="Arimo"/>
                <a:hlinkClick r:id="rId2" tooltip="https://pro.guidesocial.be/stages/"/>
              </a:rPr>
              <a:t>http://www.stagesud.org/comment-chercher-un-stage</a:t>
            </a:r>
          </a:p>
          <a:p>
            <a:pPr algn="l">
              <a:lnSpc>
                <a:spcPts val="5040"/>
              </a:lnSpc>
              <a:spcBef>
                <a:spcPct val="0"/>
              </a:spcBef>
            </a:pPr>
            <a:endParaRPr lang="en-US" sz="3600" u="sng" strike="noStrike" dirty="0">
              <a:solidFill>
                <a:srgbClr val="6B705C"/>
              </a:solidFill>
              <a:latin typeface="Arimo"/>
              <a:hlinkClick r:id="rId2" tooltip="https://pro.guidesocial.be/stages/"/>
            </a:endParaRPr>
          </a:p>
          <a:p>
            <a:pPr marL="777245" lvl="1" indent="-388622" algn="l">
              <a:lnSpc>
                <a:spcPts val="5040"/>
              </a:lnSpc>
              <a:spcBef>
                <a:spcPct val="0"/>
              </a:spcBef>
              <a:buFont typeface="Arial"/>
              <a:buChar char="•"/>
            </a:pPr>
            <a:r>
              <a:rPr lang="en-US" sz="3600" strike="noStrike" dirty="0">
                <a:solidFill>
                  <a:srgbClr val="6B705C"/>
                </a:solidFill>
                <a:latin typeface="Arimo Bold"/>
              </a:rPr>
              <a:t>Bourses de </a:t>
            </a:r>
            <a:r>
              <a:rPr lang="en-US" sz="3600" strike="noStrike" dirty="0" err="1">
                <a:solidFill>
                  <a:srgbClr val="6B705C"/>
                </a:solidFill>
                <a:latin typeface="Arimo Bold"/>
              </a:rPr>
              <a:t>mobilité</a:t>
            </a:r>
            <a:r>
              <a:rPr lang="en-US" sz="3600" strike="noStrike" dirty="0">
                <a:solidFill>
                  <a:srgbClr val="6B705C"/>
                </a:solidFill>
                <a:latin typeface="Arimo"/>
              </a:rPr>
              <a:t> : ARES, Erasmus+, Service social </a:t>
            </a:r>
            <a:r>
              <a:rPr lang="en-US" sz="3600" strike="noStrike" dirty="0" err="1">
                <a:solidFill>
                  <a:srgbClr val="6B705C"/>
                </a:solidFill>
                <a:latin typeface="Arimo"/>
              </a:rPr>
              <a:t>étudiant·es</a:t>
            </a:r>
            <a:r>
              <a:rPr lang="en-US" sz="3600" strike="noStrike" dirty="0">
                <a:solidFill>
                  <a:srgbClr val="6B705C"/>
                </a:solidFill>
                <a:latin typeface="Arimo"/>
              </a:rPr>
              <a:t>, etc. </a:t>
            </a:r>
            <a:endParaRPr lang="en-US" sz="3600" strike="noStrike" dirty="0">
              <a:solidFill>
                <a:srgbClr val="6B705C"/>
              </a:solidFill>
              <a:latin typeface="Arimo"/>
              <a:hlinkClick r:id="rId2" tooltip="https://pro.guidesocial.be/stages/"/>
            </a:endParaRPr>
          </a:p>
          <a:p>
            <a:pPr algn="l">
              <a:lnSpc>
                <a:spcPts val="5040"/>
              </a:lnSpc>
              <a:spcBef>
                <a:spcPct val="0"/>
              </a:spcBef>
            </a:pPr>
            <a:r>
              <a:rPr lang="en-US" sz="3600" strike="noStrike" dirty="0">
                <a:solidFill>
                  <a:srgbClr val="6B705C"/>
                </a:solidFill>
                <a:latin typeface="Arimo"/>
              </a:rPr>
              <a:t>      </a:t>
            </a:r>
            <a:r>
              <a:rPr lang="en-US" sz="3600" u="sng" strike="noStrike" dirty="0">
                <a:solidFill>
                  <a:srgbClr val="6B705C"/>
                </a:solidFill>
                <a:latin typeface="Arimo"/>
                <a:hlinkClick r:id="rId2" tooltip="https://pro.guidesocial.be/stages/"/>
              </a:rPr>
              <a:t>https://www.ulb.be/fr/partir-en-echange/financements</a:t>
            </a:r>
          </a:p>
          <a:p>
            <a:pPr algn="l">
              <a:lnSpc>
                <a:spcPts val="5040"/>
              </a:lnSpc>
              <a:spcBef>
                <a:spcPct val="0"/>
              </a:spcBef>
            </a:pPr>
            <a:endParaRPr lang="en-US" sz="3600" u="sng" strike="noStrike" dirty="0">
              <a:solidFill>
                <a:srgbClr val="6B705C"/>
              </a:solidFill>
              <a:latin typeface="Arimo"/>
              <a:hlinkClick r:id="rId2" tooltip="https://pro.guidesocial.be/stages/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8531674" y="1845873"/>
            <a:ext cx="1224653" cy="1224653"/>
          </a:xfrm>
          <a:custGeom>
            <a:avLst/>
            <a:gdLst/>
            <a:ahLst/>
            <a:cxnLst/>
            <a:rect l="l" t="t" r="r" b="b"/>
            <a:pathLst>
              <a:path w="1224653" h="1224653">
                <a:moveTo>
                  <a:pt x="0" y="0"/>
                </a:moveTo>
                <a:lnTo>
                  <a:pt x="1224652" y="0"/>
                </a:lnTo>
                <a:lnTo>
                  <a:pt x="1224652" y="1224653"/>
                </a:lnTo>
                <a:lnTo>
                  <a:pt x="0" y="122465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BE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5798790" cy="10287000"/>
            <a:chOff x="0" y="0"/>
            <a:chExt cx="1527253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527253" cy="2709333"/>
            </a:xfrm>
            <a:custGeom>
              <a:avLst/>
              <a:gdLst/>
              <a:ahLst/>
              <a:cxnLst/>
              <a:rect l="l" t="t" r="r" b="b"/>
              <a:pathLst>
                <a:path w="1527253" h="2709333">
                  <a:moveTo>
                    <a:pt x="0" y="0"/>
                  </a:moveTo>
                  <a:lnTo>
                    <a:pt x="1527253" y="0"/>
                  </a:lnTo>
                  <a:lnTo>
                    <a:pt x="1527253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CB997E"/>
            </a:solidFill>
          </p:spPr>
          <p:txBody>
            <a:bodyPr/>
            <a:lstStyle/>
            <a:p>
              <a:endParaRPr lang="fr-BE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672770" y="2924459"/>
            <a:ext cx="4739385" cy="26003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0499"/>
              </a:lnSpc>
              <a:spcBef>
                <a:spcPct val="0"/>
              </a:spcBef>
            </a:pPr>
            <a:r>
              <a:rPr lang="en-US" sz="7499">
                <a:solidFill>
                  <a:srgbClr val="F8F5ED"/>
                </a:solidFill>
                <a:latin typeface="Abril Fatface"/>
              </a:rPr>
              <a:t>Quelques c</a:t>
            </a:r>
            <a:r>
              <a:rPr lang="en-US" sz="7499" u="none" strike="noStrike">
                <a:solidFill>
                  <a:srgbClr val="F8F5ED"/>
                </a:solidFill>
                <a:latin typeface="Abril Fatface"/>
              </a:rPr>
              <a:t>onseils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6471560" y="1470719"/>
            <a:ext cx="10750432" cy="76559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55659" lvl="1" indent="-377829" algn="just">
              <a:lnSpc>
                <a:spcPts val="4550"/>
              </a:lnSpc>
              <a:buFont typeface="Arial"/>
              <a:buChar char="•"/>
            </a:pPr>
            <a:r>
              <a:rPr lang="en-US" sz="3300" dirty="0" err="1">
                <a:solidFill>
                  <a:srgbClr val="6B705C"/>
                </a:solidFill>
                <a:latin typeface="Garet 2"/>
              </a:rPr>
              <a:t>Prenez</a:t>
            </a:r>
            <a:r>
              <a:rPr lang="en-US" sz="3300" dirty="0">
                <a:solidFill>
                  <a:srgbClr val="6B705C"/>
                </a:solidFill>
                <a:latin typeface="Garet 2"/>
              </a:rPr>
              <a:t>-y </a:t>
            </a:r>
            <a:r>
              <a:rPr lang="en-US" sz="3300" dirty="0" err="1">
                <a:solidFill>
                  <a:srgbClr val="6B705C"/>
                </a:solidFill>
                <a:latin typeface="Garet 2"/>
              </a:rPr>
              <a:t>vous</a:t>
            </a:r>
            <a:r>
              <a:rPr lang="en-US" sz="3300" dirty="0">
                <a:solidFill>
                  <a:srgbClr val="6B705C"/>
                </a:solidFill>
                <a:latin typeface="Garet 2"/>
              </a:rPr>
              <a:t> à </a:t>
            </a:r>
            <a:r>
              <a:rPr lang="en-US" sz="3300" dirty="0" err="1">
                <a:solidFill>
                  <a:srgbClr val="6B705C"/>
                </a:solidFill>
                <a:latin typeface="Garet 2"/>
              </a:rPr>
              <a:t>l’avance</a:t>
            </a:r>
            <a:r>
              <a:rPr lang="en-US" sz="3300" dirty="0">
                <a:solidFill>
                  <a:srgbClr val="6B705C"/>
                </a:solidFill>
                <a:latin typeface="Garet 2"/>
              </a:rPr>
              <a:t> !</a:t>
            </a:r>
          </a:p>
          <a:p>
            <a:pPr marL="377830" lvl="1" algn="just">
              <a:lnSpc>
                <a:spcPts val="4550"/>
              </a:lnSpc>
            </a:pPr>
            <a:endParaRPr lang="en-US" sz="3300" dirty="0">
              <a:solidFill>
                <a:srgbClr val="6B705C"/>
              </a:solidFill>
              <a:latin typeface="Garet 2"/>
            </a:endParaRPr>
          </a:p>
          <a:p>
            <a:pPr marL="755659" lvl="1" indent="-377829">
              <a:lnSpc>
                <a:spcPts val="4550"/>
              </a:lnSpc>
              <a:buFont typeface="Arial"/>
              <a:buChar char="•"/>
            </a:pPr>
            <a:r>
              <a:rPr lang="en-US" sz="3300" dirty="0" err="1">
                <a:solidFill>
                  <a:srgbClr val="6B705C"/>
                </a:solidFill>
                <a:latin typeface="Garet 2"/>
              </a:rPr>
              <a:t>Mettez</a:t>
            </a:r>
            <a:r>
              <a:rPr lang="en-US" sz="3300" dirty="0">
                <a:solidFill>
                  <a:srgbClr val="6B705C"/>
                </a:solidFill>
                <a:latin typeface="Garet 2"/>
              </a:rPr>
              <a:t> </a:t>
            </a:r>
            <a:r>
              <a:rPr lang="en-US" sz="3300" dirty="0" err="1">
                <a:solidFill>
                  <a:srgbClr val="6B705C"/>
                </a:solidFill>
                <a:latin typeface="Garet 2"/>
              </a:rPr>
              <a:t>en</a:t>
            </a:r>
            <a:r>
              <a:rPr lang="en-US" sz="3300" dirty="0">
                <a:solidFill>
                  <a:srgbClr val="6B705C"/>
                </a:solidFill>
                <a:latin typeface="Garet 2"/>
              </a:rPr>
              <a:t> </a:t>
            </a:r>
            <a:r>
              <a:rPr lang="en-US" sz="3300" dirty="0" err="1">
                <a:solidFill>
                  <a:srgbClr val="6B705C"/>
                </a:solidFill>
                <a:latin typeface="Garet 2"/>
              </a:rPr>
              <a:t>avant</a:t>
            </a:r>
            <a:r>
              <a:rPr lang="en-US" sz="3300" dirty="0">
                <a:solidFill>
                  <a:srgbClr val="6B705C"/>
                </a:solidFill>
                <a:latin typeface="Garet 2"/>
              </a:rPr>
              <a:t> </a:t>
            </a:r>
            <a:r>
              <a:rPr lang="en-US" sz="3300" dirty="0" err="1">
                <a:solidFill>
                  <a:srgbClr val="6B705C"/>
                </a:solidFill>
                <a:latin typeface="Garet 2"/>
              </a:rPr>
              <a:t>vos</a:t>
            </a:r>
            <a:r>
              <a:rPr lang="en-US" sz="3300" dirty="0">
                <a:solidFill>
                  <a:srgbClr val="6B705C"/>
                </a:solidFill>
                <a:latin typeface="Garet 2"/>
              </a:rPr>
              <a:t> </a:t>
            </a:r>
            <a:r>
              <a:rPr lang="en-US" sz="3300" dirty="0" err="1">
                <a:solidFill>
                  <a:srgbClr val="6B705C"/>
                </a:solidFill>
                <a:latin typeface="Garet 2"/>
              </a:rPr>
              <a:t>compétences</a:t>
            </a:r>
            <a:br>
              <a:rPr lang="en-US" sz="3300" dirty="0">
                <a:solidFill>
                  <a:srgbClr val="6B705C"/>
                </a:solidFill>
                <a:latin typeface="Garet 2"/>
              </a:rPr>
            </a:br>
            <a:endParaRPr lang="en-US" sz="3300" dirty="0">
              <a:solidFill>
                <a:srgbClr val="6B705C"/>
              </a:solidFill>
              <a:latin typeface="Garet 2"/>
            </a:endParaRPr>
          </a:p>
          <a:p>
            <a:pPr marL="755659" lvl="1" indent="-377829">
              <a:lnSpc>
                <a:spcPts val="4550"/>
              </a:lnSpc>
              <a:buFont typeface="Arial"/>
              <a:buChar char="•"/>
            </a:pPr>
            <a:r>
              <a:rPr lang="en-US" sz="3300" dirty="0" err="1">
                <a:solidFill>
                  <a:srgbClr val="6B705C"/>
                </a:solidFill>
                <a:latin typeface="Garet 2"/>
              </a:rPr>
              <a:t>N’hésitez</a:t>
            </a:r>
            <a:r>
              <a:rPr lang="en-US" sz="3300" dirty="0">
                <a:solidFill>
                  <a:srgbClr val="6B705C"/>
                </a:solidFill>
                <a:latin typeface="Garet 2"/>
              </a:rPr>
              <a:t> pas à </a:t>
            </a:r>
            <a:r>
              <a:rPr lang="en-US" sz="3300" dirty="0" err="1">
                <a:solidFill>
                  <a:srgbClr val="6B705C"/>
                </a:solidFill>
                <a:latin typeface="Garet 2"/>
              </a:rPr>
              <a:t>élargir</a:t>
            </a:r>
            <a:r>
              <a:rPr lang="en-US" sz="3300" dirty="0">
                <a:solidFill>
                  <a:srgbClr val="6B705C"/>
                </a:solidFill>
                <a:latin typeface="Garet 2"/>
              </a:rPr>
              <a:t> </a:t>
            </a:r>
            <a:r>
              <a:rPr lang="en-US" sz="3300" dirty="0" err="1">
                <a:solidFill>
                  <a:srgbClr val="6B705C"/>
                </a:solidFill>
                <a:latin typeface="Garet 2"/>
              </a:rPr>
              <a:t>vos</a:t>
            </a:r>
            <a:r>
              <a:rPr lang="en-US" sz="3300" dirty="0">
                <a:solidFill>
                  <a:srgbClr val="6B705C"/>
                </a:solidFill>
                <a:latin typeface="Garet 2"/>
              </a:rPr>
              <a:t> </a:t>
            </a:r>
            <a:r>
              <a:rPr lang="en-US" sz="3300" dirty="0" err="1">
                <a:solidFill>
                  <a:srgbClr val="6B705C"/>
                </a:solidFill>
                <a:latin typeface="Garet 2"/>
              </a:rPr>
              <a:t>recherches</a:t>
            </a:r>
            <a:r>
              <a:rPr lang="en-US" sz="3300" dirty="0">
                <a:solidFill>
                  <a:srgbClr val="6B705C"/>
                </a:solidFill>
                <a:latin typeface="Garet 2"/>
              </a:rPr>
              <a:t> à </a:t>
            </a:r>
            <a:r>
              <a:rPr lang="en-US" sz="3300" dirty="0" err="1">
                <a:solidFill>
                  <a:srgbClr val="6B705C"/>
                </a:solidFill>
                <a:latin typeface="Garet 2"/>
              </a:rPr>
              <a:t>d’autres</a:t>
            </a:r>
            <a:r>
              <a:rPr lang="en-US" sz="3300" dirty="0">
                <a:solidFill>
                  <a:srgbClr val="6B705C"/>
                </a:solidFill>
                <a:latin typeface="Garet 2"/>
              </a:rPr>
              <a:t> </a:t>
            </a:r>
            <a:r>
              <a:rPr lang="en-US" sz="3300" dirty="0" err="1">
                <a:solidFill>
                  <a:srgbClr val="6B705C"/>
                </a:solidFill>
                <a:latin typeface="Garet 2"/>
              </a:rPr>
              <a:t>domaines</a:t>
            </a:r>
            <a:br>
              <a:rPr lang="en-US" sz="3300" dirty="0">
                <a:solidFill>
                  <a:srgbClr val="6B705C"/>
                </a:solidFill>
                <a:latin typeface="Garet 2"/>
              </a:rPr>
            </a:br>
            <a:endParaRPr lang="en-US" sz="3300" dirty="0">
              <a:solidFill>
                <a:srgbClr val="6B705C"/>
              </a:solidFill>
              <a:latin typeface="Garet 2"/>
            </a:endParaRPr>
          </a:p>
          <a:p>
            <a:pPr marL="755659" lvl="1" indent="-377829">
              <a:lnSpc>
                <a:spcPts val="4550"/>
              </a:lnSpc>
              <a:buFont typeface="Arial"/>
              <a:buChar char="•"/>
            </a:pPr>
            <a:r>
              <a:rPr lang="en-US" sz="3300" dirty="0" err="1">
                <a:solidFill>
                  <a:srgbClr val="6B705C"/>
                </a:solidFill>
                <a:latin typeface="Garet 2"/>
              </a:rPr>
              <a:t>Discuter</a:t>
            </a:r>
            <a:r>
              <a:rPr lang="en-US" sz="3300" dirty="0">
                <a:solidFill>
                  <a:srgbClr val="6B705C"/>
                </a:solidFill>
                <a:latin typeface="Garet 2"/>
              </a:rPr>
              <a:t> avec les </a:t>
            </a:r>
            <a:r>
              <a:rPr lang="en-US" sz="3300" dirty="0" err="1">
                <a:solidFill>
                  <a:srgbClr val="6B705C"/>
                </a:solidFill>
                <a:latin typeface="Garet 2"/>
              </a:rPr>
              <a:t>assistantes</a:t>
            </a:r>
            <a:r>
              <a:rPr lang="en-US" sz="3300" dirty="0">
                <a:solidFill>
                  <a:srgbClr val="6B705C"/>
                </a:solidFill>
                <a:latin typeface="Garet 2"/>
              </a:rPr>
              <a:t> </a:t>
            </a:r>
            <a:r>
              <a:rPr lang="en-US" sz="3300" dirty="0" err="1">
                <a:solidFill>
                  <a:srgbClr val="6B705C"/>
                </a:solidFill>
                <a:latin typeface="Garet 2"/>
              </a:rPr>
              <a:t>responsables</a:t>
            </a:r>
            <a:r>
              <a:rPr lang="en-US" sz="3300" dirty="0">
                <a:solidFill>
                  <a:srgbClr val="6B705C"/>
                </a:solidFill>
                <a:latin typeface="Garet 2"/>
              </a:rPr>
              <a:t> des stages </a:t>
            </a:r>
            <a:r>
              <a:rPr lang="en-US" sz="3300" dirty="0" err="1">
                <a:solidFill>
                  <a:srgbClr val="6B705C"/>
                </a:solidFill>
                <a:latin typeface="Garet 2"/>
              </a:rPr>
              <a:t>avant</a:t>
            </a:r>
            <a:r>
              <a:rPr lang="en-US" sz="3300" dirty="0">
                <a:solidFill>
                  <a:srgbClr val="6B705C"/>
                </a:solidFill>
                <a:latin typeface="Garet 2"/>
              </a:rPr>
              <a:t> de signer la convention</a:t>
            </a:r>
            <a:br>
              <a:rPr lang="en-US" sz="3300" dirty="0">
                <a:solidFill>
                  <a:srgbClr val="6B705C"/>
                </a:solidFill>
                <a:latin typeface="Garet 2"/>
              </a:rPr>
            </a:br>
            <a:endParaRPr lang="en-US" sz="3300" dirty="0">
              <a:solidFill>
                <a:srgbClr val="6B705C"/>
              </a:solidFill>
              <a:latin typeface="Garet 2"/>
            </a:endParaRPr>
          </a:p>
          <a:p>
            <a:pPr marL="755659" lvl="1" indent="-377829">
              <a:lnSpc>
                <a:spcPts val="4550"/>
              </a:lnSpc>
              <a:buFont typeface="Arial"/>
              <a:buChar char="•"/>
            </a:pPr>
            <a:r>
              <a:rPr lang="en-US" sz="3300" dirty="0">
                <a:solidFill>
                  <a:srgbClr val="6B705C"/>
                </a:solidFill>
                <a:latin typeface="Garet 2"/>
              </a:rPr>
              <a:t>La convention doit </a:t>
            </a:r>
            <a:r>
              <a:rPr lang="en-US" sz="3300" dirty="0" err="1">
                <a:solidFill>
                  <a:srgbClr val="6B705C"/>
                </a:solidFill>
                <a:latin typeface="Garet 2"/>
              </a:rPr>
              <a:t>être</a:t>
            </a:r>
            <a:r>
              <a:rPr lang="en-US" sz="3300" dirty="0">
                <a:solidFill>
                  <a:srgbClr val="6B705C"/>
                </a:solidFill>
                <a:latin typeface="Garet 2"/>
              </a:rPr>
              <a:t> </a:t>
            </a:r>
            <a:r>
              <a:rPr lang="en-US" sz="3300" dirty="0" err="1">
                <a:solidFill>
                  <a:srgbClr val="6B705C"/>
                </a:solidFill>
                <a:latin typeface="Garet 2"/>
              </a:rPr>
              <a:t>signée</a:t>
            </a:r>
            <a:r>
              <a:rPr lang="en-US" sz="3300" dirty="0">
                <a:solidFill>
                  <a:srgbClr val="6B705C"/>
                </a:solidFill>
                <a:latin typeface="Garet 2"/>
              </a:rPr>
              <a:t> par les 3 parties </a:t>
            </a:r>
            <a:r>
              <a:rPr lang="en-US" sz="3300" u="sng" dirty="0" err="1">
                <a:solidFill>
                  <a:srgbClr val="6B705C"/>
                </a:solidFill>
                <a:latin typeface="Garet 2"/>
              </a:rPr>
              <a:t>avant</a:t>
            </a:r>
            <a:r>
              <a:rPr lang="en-US" sz="3300" u="sng" dirty="0">
                <a:solidFill>
                  <a:srgbClr val="6B705C"/>
                </a:solidFill>
                <a:latin typeface="Garet 2"/>
              </a:rPr>
              <a:t> le début du stage </a:t>
            </a:r>
          </a:p>
          <a:p>
            <a:pPr>
              <a:lnSpc>
                <a:spcPts val="4550"/>
              </a:lnSpc>
            </a:pPr>
            <a:endParaRPr lang="en-US" sz="3500" u="sng" dirty="0">
              <a:solidFill>
                <a:srgbClr val="6B705C"/>
              </a:solidFill>
              <a:latin typeface="Garet 2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667</Words>
  <Application>Microsoft Office PowerPoint</Application>
  <PresentationFormat>Personnalisé</PresentationFormat>
  <Paragraphs>113</Paragraphs>
  <Slides>14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24" baseType="lpstr">
      <vt:lpstr>Arial</vt:lpstr>
      <vt:lpstr>Arimo</vt:lpstr>
      <vt:lpstr>Calibri</vt:lpstr>
      <vt:lpstr>Arimo Bold Italics</vt:lpstr>
      <vt:lpstr>Abril Fatface</vt:lpstr>
      <vt:lpstr>Garet 2</vt:lpstr>
      <vt:lpstr>Canva Sans Bold</vt:lpstr>
      <vt:lpstr>Garet 2 Bold</vt:lpstr>
      <vt:lpstr>Arimo Bold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Stage des master en psychologie sociale et interculturelle</dc:title>
  <cp:lastModifiedBy>Marie</cp:lastModifiedBy>
  <cp:revision>5</cp:revision>
  <dcterms:created xsi:type="dcterms:W3CDTF">2006-08-16T00:00:00Z</dcterms:created>
  <dcterms:modified xsi:type="dcterms:W3CDTF">2023-09-13T13:09:06Z</dcterms:modified>
  <dc:identifier>DAFtHN-7wHY</dc:identifier>
</cp:coreProperties>
</file>